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9" r:id="rId4"/>
    <p:sldId id="283" r:id="rId5"/>
    <p:sldId id="259" r:id="rId6"/>
    <p:sldId id="260" r:id="rId7"/>
    <p:sldId id="261" r:id="rId8"/>
    <p:sldId id="262" r:id="rId9"/>
    <p:sldId id="263" r:id="rId10"/>
    <p:sldId id="264" r:id="rId11"/>
    <p:sldId id="280" r:id="rId12"/>
    <p:sldId id="284" r:id="rId13"/>
    <p:sldId id="288" r:id="rId14"/>
    <p:sldId id="271" r:id="rId15"/>
    <p:sldId id="266" r:id="rId16"/>
    <p:sldId id="287" r:id="rId17"/>
    <p:sldId id="282" r:id="rId18"/>
    <p:sldId id="272" r:id="rId19"/>
    <p:sldId id="292" r:id="rId20"/>
    <p:sldId id="294" r:id="rId21"/>
    <p:sldId id="273" r:id="rId22"/>
    <p:sldId id="274" r:id="rId23"/>
  </p:sldIdLst>
  <p:sldSz cx="14630400" cy="8229600"/>
  <p:notesSz cx="8229600" cy="14630400"/>
  <p:embeddedFontLst>
    <p:embeddedFont>
      <p:font typeface="Barlow" pitchFamily="2" charset="77"/>
      <p:regular r:id="rId25"/>
      <p:bold r:id="rId26"/>
      <p:italic r:id="rId27"/>
      <p:boldItalic r:id="rId28"/>
    </p:embeddedFont>
    <p:embeddedFont>
      <p:font typeface="Montserrat" pitchFamily="2" charset="77"/>
      <p:regular r:id="rId29"/>
      <p:bold r:id="rId30"/>
      <p:italic r:id="rId31"/>
      <p:boldItalic r:id="rId32"/>
    </p:embeddedFont>
    <p:embeddedFont>
      <p:font typeface="Montserrat Medium" panose="020F0502020204030204" pitchFamily="34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34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iamanli/Desktop/Professional%20Services%20Analyst%20Case%20Study%20Materials/MMM_Analysi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 dirty="0"/>
              <a:t>ROI vs. Spend Quadrant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8065799144653E-2"/>
          <c:y val="7.7186220161358177E-2"/>
          <c:w val="0.89409405423584365"/>
          <c:h val="0.85955731013893932"/>
        </c:manualLayout>
      </c:layout>
      <c:scatterChart>
        <c:scatterStyle val="lineMarker"/>
        <c:varyColors val="0"/>
        <c:ser>
          <c:idx val="0"/>
          <c:order val="0"/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6437820686503038E-2"/>
                  <c:y val="-4.4319679149767456E-2"/>
                </c:manualLayout>
              </c:layout>
              <c:tx>
                <c:rich>
                  <a:bodyPr/>
                  <a:lstStyle/>
                  <a:p>
                    <a:fld id="{B5BEE97F-571E-2A48-A2BC-A0F967425A8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AB1A-4C40-B9CC-B193D124B75C}"/>
                </c:ext>
              </c:extLst>
            </c:dLbl>
            <c:dLbl>
              <c:idx val="1"/>
              <c:layout>
                <c:manualLayout>
                  <c:x val="-2.9044304155367277E-17"/>
                  <c:y val="-2.0993532228837215E-2"/>
                </c:manualLayout>
              </c:layout>
              <c:tx>
                <c:rich>
                  <a:bodyPr/>
                  <a:lstStyle/>
                  <a:p>
                    <a:fld id="{629002A6-D958-DA40-8825-7F33A11E6BC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B1A-4C40-B9CC-B193D124B75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D0F015C-1951-BF41-879A-A72214D9F5B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99754717318046"/>
                      <c:h val="7.594465646079424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AB1A-4C40-B9CC-B193D124B75C}"/>
                </c:ext>
              </c:extLst>
            </c:dLbl>
            <c:dLbl>
              <c:idx val="3"/>
              <c:layout>
                <c:manualLayout>
                  <c:x val="-6.3499166573438726E-3"/>
                  <c:y val="-2.775030768426778E-2"/>
                </c:manualLayout>
              </c:layout>
              <c:tx>
                <c:rich>
                  <a:bodyPr/>
                  <a:lstStyle/>
                  <a:p>
                    <a:fld id="{E28DAC8A-2C3C-D147-AD02-6F0B721CA41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B1A-4C40-B9CC-B193D124B75C}"/>
                </c:ext>
              </c:extLst>
            </c:dLbl>
            <c:dLbl>
              <c:idx val="4"/>
              <c:layout>
                <c:manualLayout>
                  <c:x val="-5.7033110639743874E-2"/>
                  <c:y val="3.732183507348838E-2"/>
                </c:manualLayout>
              </c:layout>
              <c:tx>
                <c:rich>
                  <a:bodyPr/>
                  <a:lstStyle/>
                  <a:p>
                    <a:fld id="{45C4ED33-DA4C-2A47-A709-11681C6A09E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AB1A-4C40-B9CC-B193D124B75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1135462-D1ED-EF4B-BC10-D4AFC1CA21E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B1A-4C40-B9CC-B193D124B75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711CA11-675F-BD4E-8199-9A3EDE34EB6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AB1A-4C40-B9CC-B193D124B75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F937975-F264-0D40-AEA0-DDC02E51AD2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B1A-4C40-B9CC-B193D124B75C}"/>
                </c:ext>
              </c:extLst>
            </c:dLbl>
            <c:dLbl>
              <c:idx val="8"/>
              <c:layout>
                <c:manualLayout>
                  <c:x val="-1.5810859296548727E-3"/>
                  <c:y val="-2.7591890591273937E-2"/>
                </c:manualLayout>
              </c:layout>
              <c:tx>
                <c:rich>
                  <a:bodyPr/>
                  <a:lstStyle/>
                  <a:p>
                    <a:fld id="{0F87A114-2F30-B447-B3F9-36032AFCC08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AB1A-4C40-B9CC-B193D124B75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9E4C2BB-2451-B74A-A341-82A8374D41D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AB1A-4C40-B9CC-B193D124B75C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0D81021-8294-7B4A-9048-DE2E3611630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AB1A-4C40-B9CC-B193D124B75C}"/>
                </c:ext>
              </c:extLst>
            </c:dLbl>
            <c:dLbl>
              <c:idx val="11"/>
              <c:layout>
                <c:manualLayout>
                  <c:x val="4.7554642905820836E-3"/>
                  <c:y val="6.9465196386861707E-3"/>
                </c:manualLayout>
              </c:layout>
              <c:tx>
                <c:rich>
                  <a:bodyPr/>
                  <a:lstStyle/>
                  <a:p>
                    <a:fld id="{68BCD1D5-F720-5048-B0A1-85DDED1DD41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B1A-4C40-B9CC-B193D124B7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Included_TOF_Channels!$H$2:$H$13</c:f>
              <c:numCache>
                <c:formatCode>General</c:formatCode>
                <c:ptCount val="12"/>
                <c:pt idx="0">
                  <c:v>14858.8</c:v>
                </c:pt>
                <c:pt idx="1">
                  <c:v>20432.990000000002</c:v>
                </c:pt>
                <c:pt idx="2">
                  <c:v>103452.55</c:v>
                </c:pt>
                <c:pt idx="3">
                  <c:v>4901.97</c:v>
                </c:pt>
                <c:pt idx="4">
                  <c:v>21692.82</c:v>
                </c:pt>
                <c:pt idx="5">
                  <c:v>39730.06</c:v>
                </c:pt>
                <c:pt idx="6">
                  <c:v>50287</c:v>
                </c:pt>
                <c:pt idx="7">
                  <c:v>85889</c:v>
                </c:pt>
                <c:pt idx="8">
                  <c:v>49756.24</c:v>
                </c:pt>
                <c:pt idx="9">
                  <c:v>5147.8100000000004</c:v>
                </c:pt>
                <c:pt idx="10">
                  <c:v>43577.8</c:v>
                </c:pt>
                <c:pt idx="11">
                  <c:v>7890.6</c:v>
                </c:pt>
              </c:numCache>
            </c:numRef>
          </c:xVal>
          <c:yVal>
            <c:numRef>
              <c:f>Included_TOF_Channels!$J$2:$J$13</c:f>
              <c:numCache>
                <c:formatCode>General</c:formatCode>
                <c:ptCount val="12"/>
                <c:pt idx="0">
                  <c:v>15.86</c:v>
                </c:pt>
                <c:pt idx="1">
                  <c:v>10.93</c:v>
                </c:pt>
                <c:pt idx="2">
                  <c:v>7.13</c:v>
                </c:pt>
                <c:pt idx="3">
                  <c:v>10.19</c:v>
                </c:pt>
                <c:pt idx="4">
                  <c:v>9.85</c:v>
                </c:pt>
                <c:pt idx="5">
                  <c:v>3.87</c:v>
                </c:pt>
                <c:pt idx="6">
                  <c:v>0.12</c:v>
                </c:pt>
                <c:pt idx="7">
                  <c:v>0.44</c:v>
                </c:pt>
                <c:pt idx="8">
                  <c:v>7.8</c:v>
                </c:pt>
                <c:pt idx="9">
                  <c:v>1.42</c:v>
                </c:pt>
                <c:pt idx="10">
                  <c:v>1.17</c:v>
                </c:pt>
                <c:pt idx="11">
                  <c:v>4.67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Included_TOF_Channels!$B$2:$B$13</c15:f>
                <c15:dlblRangeCache>
                  <c:ptCount val="12"/>
                  <c:pt idx="0">
                    <c:v>Adwords - Non-Brand</c:v>
                  </c:pt>
                  <c:pt idx="1">
                    <c:v>Amazon Sponsored - Brand</c:v>
                  </c:pt>
                  <c:pt idx="2">
                    <c:v>Amazon Sponsored - Non-Brand</c:v>
                  </c:pt>
                  <c:pt idx="3">
                    <c:v>Bing</c:v>
                  </c:pt>
                  <c:pt idx="4">
                    <c:v>Facebook - AdvShopping</c:v>
                  </c:pt>
                  <c:pt idx="5">
                    <c:v>Facebook - Prospecting</c:v>
                  </c:pt>
                  <c:pt idx="6">
                    <c:v>Influencer - Macro</c:v>
                  </c:pt>
                  <c:pt idx="7">
                    <c:v>Influencer - Micro</c:v>
                  </c:pt>
                  <c:pt idx="8">
                    <c:v>Pinterest</c:v>
                  </c:pt>
                  <c:pt idx="9">
                    <c:v>Snap</c:v>
                  </c:pt>
                  <c:pt idx="10">
                    <c:v>TikTok</c:v>
                  </c:pt>
                  <c:pt idx="11">
                    <c:v>TTD - Display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C-AB1A-4C40-B9CC-B193D124B7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4206719"/>
        <c:axId val="1631122351"/>
      </c:scatterChart>
      <c:valAx>
        <c:axId val="1104206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122351"/>
        <c:crosses val="autoZero"/>
        <c:crossBetween val="midCat"/>
      </c:valAx>
      <c:valAx>
        <c:axId val="1631122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2067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687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EDD88-AD23-7718-9F80-D60A0A777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E7444-9D85-4AB8-4F7B-8ABD4B054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10DD9-7C5B-9890-F645-ED2AE14E3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6D9F6-DAD9-6528-D358-3C5BE4859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09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8BF7-FB61-07A6-3AF9-87C54B00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2E06C-0E9A-DA3C-1427-B2B3007F3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FE29B-D723-4618-755D-0BA4A541B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EDB4C-F868-0988-5A9E-D3B34B61BB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76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jiamanli/Desktop/Professional%20Services%20Analyst%20Case%20Study%20Materials/Rockerbox_MMM_Analysis.xls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1895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Top-of-Funnel Performance Review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69293"/>
            <a:ext cx="58765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Marketing Mix Model Insights for [Brand Name]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99528" y="514088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Jun 19, 2025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4777859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8597E9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64010" y="4902398"/>
            <a:ext cx="10799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JL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6699528" y="4761667"/>
            <a:ext cx="177617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Jiaman Li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32021"/>
            <a:ext cx="4598789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 Framework: Good vs. Weak Channels</a:t>
            </a:r>
          </a:p>
        </p:txBody>
      </p:sp>
      <p:sp>
        <p:nvSpPr>
          <p:cNvPr id="3" name="Text 1"/>
          <p:cNvSpPr/>
          <p:nvPr/>
        </p:nvSpPr>
        <p:spPr>
          <a:xfrm>
            <a:off x="758309" y="179054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35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GOOD</a:t>
            </a:r>
            <a:r>
              <a:rPr lang="en-US" sz="2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58309" y="2333481"/>
            <a:ext cx="13113782" cy="4915853"/>
          </a:xfrm>
          <a:prstGeom prst="roundRect">
            <a:avLst>
              <a:gd name="adj" fmla="val 29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5929" y="2341101"/>
            <a:ext cx="13098542" cy="7300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28807" y="2446114"/>
            <a:ext cx="98119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Channel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2242423" y="2446114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ROI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3552230" y="2446114"/>
            <a:ext cx="977384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Confidence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4862036" y="2446114"/>
            <a:ext cx="977384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5th Percentile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6171843" y="2446114"/>
            <a:ext cx="977384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95th Percentile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481649" y="2446114"/>
            <a:ext cx="977384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Uncertainty Rate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8791456" y="2446114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10101263" y="2446114"/>
            <a:ext cx="18628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Revenue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12296537" y="2446114"/>
            <a:ext cx="140553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ROI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765929" y="3071192"/>
            <a:ext cx="13098542" cy="7300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28807" y="3176206"/>
            <a:ext cx="981194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Adwords - Non-Brand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2242423" y="3176206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14.955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3552230" y="3176206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4862036" y="3176206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11.258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6171843" y="3176206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19.905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7481649" y="3176206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0.578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8791456" y="3176206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14858.8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10101263" y="3176206"/>
            <a:ext cx="18628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235550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12296537" y="3176206"/>
            <a:ext cx="140553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15.86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765929" y="3801284"/>
            <a:ext cx="13098542" cy="990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928807" y="3906297"/>
            <a:ext cx="981194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Sponsored - Brand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2242423" y="3906297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10.795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3552230" y="3906297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4862036" y="3906297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6.193</a:t>
            </a:r>
            <a:endParaRPr lang="en-US" sz="1250" dirty="0"/>
          </a:p>
        </p:txBody>
      </p:sp>
      <p:sp>
        <p:nvSpPr>
          <p:cNvPr id="30" name="Text 28"/>
          <p:cNvSpPr/>
          <p:nvPr/>
        </p:nvSpPr>
        <p:spPr>
          <a:xfrm>
            <a:off x="6171843" y="3906297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16.501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7481649" y="3906297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0.955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8791456" y="3906297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20432.99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10101263" y="3906297"/>
            <a:ext cx="18628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223245</a:t>
            </a:r>
            <a:endParaRPr lang="en-US" sz="1250" dirty="0"/>
          </a:p>
        </p:txBody>
      </p:sp>
      <p:sp>
        <p:nvSpPr>
          <p:cNvPr id="34" name="Text 32"/>
          <p:cNvSpPr/>
          <p:nvPr/>
        </p:nvSpPr>
        <p:spPr>
          <a:xfrm>
            <a:off x="12296537" y="3906297"/>
            <a:ext cx="140553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10.93</a:t>
            </a:r>
            <a:endParaRPr lang="en-US" sz="1250" dirty="0"/>
          </a:p>
        </p:txBody>
      </p:sp>
      <p:sp>
        <p:nvSpPr>
          <p:cNvPr id="35" name="Shape 33"/>
          <p:cNvSpPr/>
          <p:nvPr/>
        </p:nvSpPr>
        <p:spPr>
          <a:xfrm>
            <a:off x="765929" y="4791407"/>
            <a:ext cx="13098542" cy="990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928807" y="4896421"/>
            <a:ext cx="981194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Sponsored - Non-Brand</a:t>
            </a:r>
            <a:endParaRPr lang="en-US" sz="1250" dirty="0"/>
          </a:p>
        </p:txBody>
      </p:sp>
      <p:sp>
        <p:nvSpPr>
          <p:cNvPr id="37" name="Text 35"/>
          <p:cNvSpPr/>
          <p:nvPr/>
        </p:nvSpPr>
        <p:spPr>
          <a:xfrm>
            <a:off x="2242423" y="4896421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7.338</a:t>
            </a:r>
            <a:endParaRPr lang="en-US" sz="1250" dirty="0"/>
          </a:p>
        </p:txBody>
      </p:sp>
      <p:sp>
        <p:nvSpPr>
          <p:cNvPr id="38" name="Text 36"/>
          <p:cNvSpPr/>
          <p:nvPr/>
        </p:nvSpPr>
        <p:spPr>
          <a:xfrm>
            <a:off x="3552230" y="4896421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250" dirty="0"/>
          </a:p>
        </p:txBody>
      </p:sp>
      <p:sp>
        <p:nvSpPr>
          <p:cNvPr id="39" name="Text 37"/>
          <p:cNvSpPr/>
          <p:nvPr/>
        </p:nvSpPr>
        <p:spPr>
          <a:xfrm>
            <a:off x="4862036" y="4896421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5.669</a:t>
            </a:r>
            <a:endParaRPr lang="en-US" sz="1250" dirty="0"/>
          </a:p>
        </p:txBody>
      </p:sp>
      <p:sp>
        <p:nvSpPr>
          <p:cNvPr id="40" name="Text 38"/>
          <p:cNvSpPr/>
          <p:nvPr/>
        </p:nvSpPr>
        <p:spPr>
          <a:xfrm>
            <a:off x="6171843" y="4896421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9.067</a:t>
            </a:r>
            <a:endParaRPr lang="en-US" sz="1250" dirty="0"/>
          </a:p>
        </p:txBody>
      </p:sp>
      <p:sp>
        <p:nvSpPr>
          <p:cNvPr id="41" name="Text 39"/>
          <p:cNvSpPr/>
          <p:nvPr/>
        </p:nvSpPr>
        <p:spPr>
          <a:xfrm>
            <a:off x="7481649" y="4896421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0.463</a:t>
            </a:r>
            <a:endParaRPr lang="en-US" sz="1250" dirty="0"/>
          </a:p>
        </p:txBody>
      </p:sp>
      <p:sp>
        <p:nvSpPr>
          <p:cNvPr id="42" name="Text 40"/>
          <p:cNvSpPr/>
          <p:nvPr/>
        </p:nvSpPr>
        <p:spPr>
          <a:xfrm>
            <a:off x="8791456" y="4896421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103452.55</a:t>
            </a:r>
            <a:endParaRPr lang="en-US" sz="1250" dirty="0"/>
          </a:p>
        </p:txBody>
      </p:sp>
      <p:sp>
        <p:nvSpPr>
          <p:cNvPr id="43" name="Text 41"/>
          <p:cNvSpPr/>
          <p:nvPr/>
        </p:nvSpPr>
        <p:spPr>
          <a:xfrm>
            <a:off x="10101263" y="4896421"/>
            <a:ext cx="18628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737076</a:t>
            </a:r>
            <a:endParaRPr lang="en-US" sz="1250" dirty="0"/>
          </a:p>
        </p:txBody>
      </p:sp>
      <p:sp>
        <p:nvSpPr>
          <p:cNvPr id="44" name="Text 42"/>
          <p:cNvSpPr/>
          <p:nvPr/>
        </p:nvSpPr>
        <p:spPr>
          <a:xfrm>
            <a:off x="12296537" y="4896421"/>
            <a:ext cx="140553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7.13</a:t>
            </a:r>
            <a:endParaRPr lang="en-US" sz="1250" dirty="0"/>
          </a:p>
        </p:txBody>
      </p:sp>
      <p:sp>
        <p:nvSpPr>
          <p:cNvPr id="45" name="Shape 43"/>
          <p:cNvSpPr/>
          <p:nvPr/>
        </p:nvSpPr>
        <p:spPr>
          <a:xfrm>
            <a:off x="765929" y="5781531"/>
            <a:ext cx="13098542" cy="990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928807" y="5886544"/>
            <a:ext cx="981194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- Prospecting</a:t>
            </a:r>
            <a:endParaRPr lang="en-US" sz="1250" dirty="0"/>
          </a:p>
        </p:txBody>
      </p:sp>
      <p:sp>
        <p:nvSpPr>
          <p:cNvPr id="47" name="Text 45"/>
          <p:cNvSpPr/>
          <p:nvPr/>
        </p:nvSpPr>
        <p:spPr>
          <a:xfrm>
            <a:off x="2242423" y="5886544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3.603</a:t>
            </a:r>
            <a:endParaRPr lang="en-US" sz="1250" dirty="0"/>
          </a:p>
        </p:txBody>
      </p:sp>
      <p:sp>
        <p:nvSpPr>
          <p:cNvPr id="48" name="Text 46"/>
          <p:cNvSpPr/>
          <p:nvPr/>
        </p:nvSpPr>
        <p:spPr>
          <a:xfrm>
            <a:off x="3552230" y="5886544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</a:t>
            </a:r>
            <a:endParaRPr lang="en-US" sz="1250" dirty="0"/>
          </a:p>
        </p:txBody>
      </p:sp>
      <p:sp>
        <p:nvSpPr>
          <p:cNvPr id="49" name="Text 47"/>
          <p:cNvSpPr/>
          <p:nvPr/>
        </p:nvSpPr>
        <p:spPr>
          <a:xfrm>
            <a:off x="4862036" y="5886544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2.668</a:t>
            </a:r>
            <a:endParaRPr lang="en-US" sz="1250" dirty="0"/>
          </a:p>
        </p:txBody>
      </p:sp>
      <p:sp>
        <p:nvSpPr>
          <p:cNvPr id="50" name="Text 48"/>
          <p:cNvSpPr/>
          <p:nvPr/>
        </p:nvSpPr>
        <p:spPr>
          <a:xfrm>
            <a:off x="6171843" y="5886544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4.539</a:t>
            </a:r>
            <a:endParaRPr lang="en-US" sz="1250" dirty="0"/>
          </a:p>
        </p:txBody>
      </p:sp>
      <p:sp>
        <p:nvSpPr>
          <p:cNvPr id="51" name="Text 49"/>
          <p:cNvSpPr/>
          <p:nvPr/>
        </p:nvSpPr>
        <p:spPr>
          <a:xfrm>
            <a:off x="7481649" y="5886544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0.519</a:t>
            </a:r>
            <a:endParaRPr lang="en-US" sz="1250" dirty="0"/>
          </a:p>
        </p:txBody>
      </p:sp>
      <p:sp>
        <p:nvSpPr>
          <p:cNvPr id="52" name="Text 50"/>
          <p:cNvSpPr/>
          <p:nvPr/>
        </p:nvSpPr>
        <p:spPr>
          <a:xfrm>
            <a:off x="8791456" y="5886544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39730.06</a:t>
            </a:r>
            <a:endParaRPr lang="en-US" sz="1250" dirty="0"/>
          </a:p>
        </p:txBody>
      </p:sp>
      <p:sp>
        <p:nvSpPr>
          <p:cNvPr id="53" name="Text 51"/>
          <p:cNvSpPr/>
          <p:nvPr/>
        </p:nvSpPr>
        <p:spPr>
          <a:xfrm>
            <a:off x="10101263" y="5886544"/>
            <a:ext cx="18628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153485</a:t>
            </a:r>
            <a:endParaRPr lang="en-US" sz="1250" dirty="0"/>
          </a:p>
        </p:txBody>
      </p:sp>
      <p:sp>
        <p:nvSpPr>
          <p:cNvPr id="54" name="Text 52"/>
          <p:cNvSpPr/>
          <p:nvPr/>
        </p:nvSpPr>
        <p:spPr>
          <a:xfrm>
            <a:off x="12296537" y="5886544"/>
            <a:ext cx="140553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3.87</a:t>
            </a:r>
            <a:endParaRPr lang="en-US" sz="1250" dirty="0"/>
          </a:p>
        </p:txBody>
      </p:sp>
      <p:sp>
        <p:nvSpPr>
          <p:cNvPr id="55" name="Shape 53"/>
          <p:cNvSpPr/>
          <p:nvPr/>
        </p:nvSpPr>
        <p:spPr>
          <a:xfrm>
            <a:off x="765929" y="6771655"/>
            <a:ext cx="13098542" cy="4700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928807" y="6876668"/>
            <a:ext cx="98119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Pinterest</a:t>
            </a:r>
            <a:endParaRPr lang="en-US" sz="1250" dirty="0"/>
          </a:p>
        </p:txBody>
      </p:sp>
      <p:sp>
        <p:nvSpPr>
          <p:cNvPr id="57" name="Text 55"/>
          <p:cNvSpPr/>
          <p:nvPr/>
        </p:nvSpPr>
        <p:spPr>
          <a:xfrm>
            <a:off x="2242423" y="6876668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7.948</a:t>
            </a:r>
            <a:endParaRPr lang="en-US" sz="1250" dirty="0"/>
          </a:p>
        </p:txBody>
      </p:sp>
      <p:sp>
        <p:nvSpPr>
          <p:cNvPr id="58" name="Text 56"/>
          <p:cNvSpPr/>
          <p:nvPr/>
        </p:nvSpPr>
        <p:spPr>
          <a:xfrm>
            <a:off x="3552230" y="6876668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250" dirty="0"/>
          </a:p>
        </p:txBody>
      </p:sp>
      <p:sp>
        <p:nvSpPr>
          <p:cNvPr id="59" name="Text 57"/>
          <p:cNvSpPr/>
          <p:nvPr/>
        </p:nvSpPr>
        <p:spPr>
          <a:xfrm>
            <a:off x="4862036" y="6876668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4.815</a:t>
            </a:r>
            <a:endParaRPr lang="en-US" sz="1250" dirty="0"/>
          </a:p>
        </p:txBody>
      </p:sp>
      <p:sp>
        <p:nvSpPr>
          <p:cNvPr id="60" name="Text 58"/>
          <p:cNvSpPr/>
          <p:nvPr/>
        </p:nvSpPr>
        <p:spPr>
          <a:xfrm>
            <a:off x="6171843" y="6876668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11.116</a:t>
            </a:r>
            <a:endParaRPr lang="en-US" sz="1250" dirty="0"/>
          </a:p>
        </p:txBody>
      </p:sp>
      <p:sp>
        <p:nvSpPr>
          <p:cNvPr id="61" name="Text 59"/>
          <p:cNvSpPr/>
          <p:nvPr/>
        </p:nvSpPr>
        <p:spPr>
          <a:xfrm>
            <a:off x="7481649" y="6876668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0.793</a:t>
            </a:r>
            <a:endParaRPr lang="en-US" sz="1250" dirty="0"/>
          </a:p>
        </p:txBody>
      </p:sp>
      <p:sp>
        <p:nvSpPr>
          <p:cNvPr id="62" name="Text 60"/>
          <p:cNvSpPr/>
          <p:nvPr/>
        </p:nvSpPr>
        <p:spPr>
          <a:xfrm>
            <a:off x="8791456" y="6876668"/>
            <a:ext cx="977384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49756.24</a:t>
            </a:r>
            <a:endParaRPr lang="en-US" sz="1250" dirty="0"/>
          </a:p>
        </p:txBody>
      </p:sp>
      <p:sp>
        <p:nvSpPr>
          <p:cNvPr id="63" name="Text 61"/>
          <p:cNvSpPr/>
          <p:nvPr/>
        </p:nvSpPr>
        <p:spPr>
          <a:xfrm>
            <a:off x="10101263" y="6876668"/>
            <a:ext cx="18628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387721</a:t>
            </a:r>
            <a:endParaRPr lang="en-US" sz="1250" dirty="0"/>
          </a:p>
        </p:txBody>
      </p:sp>
      <p:sp>
        <p:nvSpPr>
          <p:cNvPr id="64" name="Text 62"/>
          <p:cNvSpPr/>
          <p:nvPr/>
        </p:nvSpPr>
        <p:spPr>
          <a:xfrm>
            <a:off x="12296537" y="6876668"/>
            <a:ext cx="140553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7.8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41432"/>
            <a:ext cx="2964775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WEAK 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758309" y="1849160"/>
            <a:ext cx="13113782" cy="2512457"/>
          </a:xfrm>
          <a:prstGeom prst="roundRect">
            <a:avLst>
              <a:gd name="adj" fmla="val 50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5929" y="1856780"/>
            <a:ext cx="13098542" cy="409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07256" y="1948815"/>
            <a:ext cx="102584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Channel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222183" y="194881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ROI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531989" y="1948815"/>
            <a:ext cx="137171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Confidence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192792" y="194881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5th Percentile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6502598" y="1948815"/>
            <a:ext cx="1094065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95th Percentile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885748" y="1948815"/>
            <a:ext cx="1375648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Uncertainty Rate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550479" y="194881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10860286" y="1948815"/>
            <a:ext cx="140839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Revenue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12557760" y="1948815"/>
            <a:ext cx="116597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ROI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765929" y="2266117"/>
            <a:ext cx="13098542" cy="4093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07256" y="2358152"/>
            <a:ext cx="102584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Bing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2222183" y="2358152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9.676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3531989" y="2358152"/>
            <a:ext cx="137171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5192792" y="2358152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0.29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6502598" y="2358152"/>
            <a:ext cx="1094065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32.471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7885748" y="2358152"/>
            <a:ext cx="1375648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3.326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9550479" y="2358152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4901.97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10860286" y="2358152"/>
            <a:ext cx="140839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49941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12557760" y="2358152"/>
            <a:ext cx="116597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10.19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765929" y="2675453"/>
            <a:ext cx="13098542" cy="6346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07256" y="2767489"/>
            <a:ext cx="1025843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Influencer - Macro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2222183" y="2767489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0.115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3531989" y="2767489"/>
            <a:ext cx="137171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5192792" y="2767489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6502598" y="2767489"/>
            <a:ext cx="1094065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0.312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7885748" y="2767489"/>
            <a:ext cx="1375648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2.629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9550479" y="2767489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50287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10860286" y="2767489"/>
            <a:ext cx="140839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5666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12557760" y="2767489"/>
            <a:ext cx="116597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0.12</a:t>
            </a: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765929" y="3310057"/>
            <a:ext cx="13098542" cy="6346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907256" y="3402092"/>
            <a:ext cx="1025843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Influencer - Micro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2222183" y="3402092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0.433</a:t>
            </a:r>
            <a:endParaRPr lang="en-US" sz="1100" dirty="0"/>
          </a:p>
        </p:txBody>
      </p:sp>
      <p:sp>
        <p:nvSpPr>
          <p:cNvPr id="37" name="Text 35"/>
          <p:cNvSpPr/>
          <p:nvPr/>
        </p:nvSpPr>
        <p:spPr>
          <a:xfrm>
            <a:off x="3531989" y="3402092"/>
            <a:ext cx="137171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5192792" y="3402092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0.116</a:t>
            </a:r>
            <a:endParaRPr lang="en-US" sz="1100" dirty="0"/>
          </a:p>
        </p:txBody>
      </p:sp>
      <p:sp>
        <p:nvSpPr>
          <p:cNvPr id="39" name="Text 37"/>
          <p:cNvSpPr/>
          <p:nvPr/>
        </p:nvSpPr>
        <p:spPr>
          <a:xfrm>
            <a:off x="6502598" y="3402092"/>
            <a:ext cx="1094065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0.698</a:t>
            </a:r>
            <a:endParaRPr lang="en-US" sz="1100" dirty="0"/>
          </a:p>
        </p:txBody>
      </p:sp>
      <p:sp>
        <p:nvSpPr>
          <p:cNvPr id="40" name="Text 38"/>
          <p:cNvSpPr/>
          <p:nvPr/>
        </p:nvSpPr>
        <p:spPr>
          <a:xfrm>
            <a:off x="7885748" y="3402092"/>
            <a:ext cx="1375648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1.343</a:t>
            </a:r>
            <a:endParaRPr lang="en-US" sz="1100" dirty="0"/>
          </a:p>
        </p:txBody>
      </p:sp>
      <p:sp>
        <p:nvSpPr>
          <p:cNvPr id="41" name="Text 39"/>
          <p:cNvSpPr/>
          <p:nvPr/>
        </p:nvSpPr>
        <p:spPr>
          <a:xfrm>
            <a:off x="9550479" y="3402092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85889</a:t>
            </a:r>
            <a:endParaRPr lang="en-US" sz="1100" dirty="0"/>
          </a:p>
        </p:txBody>
      </p:sp>
      <p:sp>
        <p:nvSpPr>
          <p:cNvPr id="42" name="Text 40"/>
          <p:cNvSpPr/>
          <p:nvPr/>
        </p:nvSpPr>
        <p:spPr>
          <a:xfrm>
            <a:off x="10860286" y="3402092"/>
            <a:ext cx="140839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37064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12557760" y="3402092"/>
            <a:ext cx="116597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0.44</a:t>
            </a:r>
            <a:endParaRPr lang="en-US" sz="1100" dirty="0"/>
          </a:p>
        </p:txBody>
      </p:sp>
      <p:sp>
        <p:nvSpPr>
          <p:cNvPr id="44" name="Shape 42"/>
          <p:cNvSpPr/>
          <p:nvPr/>
        </p:nvSpPr>
        <p:spPr>
          <a:xfrm>
            <a:off x="765929" y="3944660"/>
            <a:ext cx="13098542" cy="409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907256" y="4036695"/>
            <a:ext cx="102584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Snap</a:t>
            </a:r>
            <a:endParaRPr lang="en-US" sz="1100" dirty="0"/>
          </a:p>
        </p:txBody>
      </p:sp>
      <p:sp>
        <p:nvSpPr>
          <p:cNvPr id="46" name="Text 44"/>
          <p:cNvSpPr/>
          <p:nvPr/>
        </p:nvSpPr>
        <p:spPr>
          <a:xfrm>
            <a:off x="2222183" y="403669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1.246</a:t>
            </a:r>
            <a:endParaRPr lang="en-US" sz="1100" dirty="0"/>
          </a:p>
        </p:txBody>
      </p:sp>
      <p:sp>
        <p:nvSpPr>
          <p:cNvPr id="47" name="Text 45"/>
          <p:cNvSpPr/>
          <p:nvPr/>
        </p:nvSpPr>
        <p:spPr>
          <a:xfrm>
            <a:off x="3531989" y="4036695"/>
            <a:ext cx="137171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</a:t>
            </a:r>
            <a:endParaRPr lang="en-US" sz="1100" dirty="0"/>
          </a:p>
        </p:txBody>
      </p:sp>
      <p:sp>
        <p:nvSpPr>
          <p:cNvPr id="48" name="Text 46"/>
          <p:cNvSpPr/>
          <p:nvPr/>
        </p:nvSpPr>
        <p:spPr>
          <a:xfrm>
            <a:off x="5192792" y="403669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0.049</a:t>
            </a:r>
            <a:endParaRPr lang="en-US" sz="1100" dirty="0"/>
          </a:p>
        </p:txBody>
      </p:sp>
      <p:sp>
        <p:nvSpPr>
          <p:cNvPr id="49" name="Text 47"/>
          <p:cNvSpPr/>
          <p:nvPr/>
        </p:nvSpPr>
        <p:spPr>
          <a:xfrm>
            <a:off x="6502598" y="4036695"/>
            <a:ext cx="1094065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4.529</a:t>
            </a:r>
            <a:endParaRPr lang="en-US" sz="1100" dirty="0"/>
          </a:p>
        </p:txBody>
      </p:sp>
      <p:sp>
        <p:nvSpPr>
          <p:cNvPr id="50" name="Text 48"/>
          <p:cNvSpPr/>
          <p:nvPr/>
        </p:nvSpPr>
        <p:spPr>
          <a:xfrm>
            <a:off x="7885748" y="4036695"/>
            <a:ext cx="1375648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3.595</a:t>
            </a:r>
            <a:endParaRPr lang="en-US" sz="1100" dirty="0"/>
          </a:p>
        </p:txBody>
      </p:sp>
      <p:sp>
        <p:nvSpPr>
          <p:cNvPr id="51" name="Text 49"/>
          <p:cNvSpPr/>
          <p:nvPr/>
        </p:nvSpPr>
        <p:spPr>
          <a:xfrm>
            <a:off x="9550479" y="403669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5147.81</a:t>
            </a:r>
            <a:endParaRPr lang="en-US" sz="1100" dirty="0"/>
          </a:p>
        </p:txBody>
      </p:sp>
      <p:sp>
        <p:nvSpPr>
          <p:cNvPr id="52" name="Text 50"/>
          <p:cNvSpPr/>
          <p:nvPr/>
        </p:nvSpPr>
        <p:spPr>
          <a:xfrm>
            <a:off x="10860286" y="4036695"/>
            <a:ext cx="140839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7294</a:t>
            </a:r>
            <a:endParaRPr lang="en-US" sz="1100" dirty="0"/>
          </a:p>
        </p:txBody>
      </p:sp>
      <p:sp>
        <p:nvSpPr>
          <p:cNvPr id="53" name="Text 51"/>
          <p:cNvSpPr/>
          <p:nvPr/>
        </p:nvSpPr>
        <p:spPr>
          <a:xfrm>
            <a:off x="12557760" y="4036695"/>
            <a:ext cx="116597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1.42</a:t>
            </a:r>
            <a:endParaRPr lang="en-US" sz="1100" dirty="0"/>
          </a:p>
        </p:txBody>
      </p:sp>
      <p:sp>
        <p:nvSpPr>
          <p:cNvPr id="54" name="Text 52"/>
          <p:cNvSpPr/>
          <p:nvPr/>
        </p:nvSpPr>
        <p:spPr>
          <a:xfrm>
            <a:off x="758309" y="4669085"/>
            <a:ext cx="2964775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WATCHLIST </a:t>
            </a:r>
            <a:endParaRPr lang="en-US" sz="2300" dirty="0"/>
          </a:p>
        </p:txBody>
      </p:sp>
      <p:sp>
        <p:nvSpPr>
          <p:cNvPr id="55" name="Shape 53"/>
          <p:cNvSpPr/>
          <p:nvPr/>
        </p:nvSpPr>
        <p:spPr>
          <a:xfrm>
            <a:off x="758309" y="5154573"/>
            <a:ext cx="13113782" cy="1877854"/>
          </a:xfrm>
          <a:prstGeom prst="roundRect">
            <a:avLst>
              <a:gd name="adj" fmla="val 67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765929" y="5162193"/>
            <a:ext cx="13098542" cy="409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907256" y="5254228"/>
            <a:ext cx="102715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Channel</a:t>
            </a:r>
            <a:endParaRPr lang="en-US" sz="1100" dirty="0"/>
          </a:p>
        </p:txBody>
      </p:sp>
      <p:sp>
        <p:nvSpPr>
          <p:cNvPr id="58" name="Text 56"/>
          <p:cNvSpPr/>
          <p:nvPr/>
        </p:nvSpPr>
        <p:spPr>
          <a:xfrm>
            <a:off x="2223492" y="5254228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ROI</a:t>
            </a:r>
            <a:endParaRPr lang="en-US" sz="1100" dirty="0"/>
          </a:p>
        </p:txBody>
      </p:sp>
      <p:sp>
        <p:nvSpPr>
          <p:cNvPr id="59" name="Text 57"/>
          <p:cNvSpPr/>
          <p:nvPr/>
        </p:nvSpPr>
        <p:spPr>
          <a:xfrm>
            <a:off x="3533299" y="5254228"/>
            <a:ext cx="140839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Confidence</a:t>
            </a:r>
            <a:endParaRPr lang="en-US" sz="1100" dirty="0"/>
          </a:p>
        </p:txBody>
      </p:sp>
      <p:sp>
        <p:nvSpPr>
          <p:cNvPr id="60" name="Text 58"/>
          <p:cNvSpPr/>
          <p:nvPr/>
        </p:nvSpPr>
        <p:spPr>
          <a:xfrm>
            <a:off x="5230773" y="5254228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5th Percentile</a:t>
            </a:r>
            <a:endParaRPr lang="en-US" sz="1100" dirty="0"/>
          </a:p>
        </p:txBody>
      </p:sp>
      <p:sp>
        <p:nvSpPr>
          <p:cNvPr id="61" name="Text 59"/>
          <p:cNvSpPr/>
          <p:nvPr/>
        </p:nvSpPr>
        <p:spPr>
          <a:xfrm>
            <a:off x="6540579" y="5254228"/>
            <a:ext cx="11503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95th Percentile</a:t>
            </a:r>
            <a:endParaRPr lang="en-US" sz="1100" dirty="0"/>
          </a:p>
        </p:txBody>
      </p:sp>
      <p:sp>
        <p:nvSpPr>
          <p:cNvPr id="62" name="Text 60"/>
          <p:cNvSpPr/>
          <p:nvPr/>
        </p:nvSpPr>
        <p:spPr>
          <a:xfrm>
            <a:off x="7980045" y="5254228"/>
            <a:ext cx="135338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Uncertainty Rate</a:t>
            </a:r>
            <a:endParaRPr lang="en-US" sz="1100" dirty="0"/>
          </a:p>
        </p:txBody>
      </p:sp>
      <p:sp>
        <p:nvSpPr>
          <p:cNvPr id="63" name="Text 61"/>
          <p:cNvSpPr/>
          <p:nvPr/>
        </p:nvSpPr>
        <p:spPr>
          <a:xfrm>
            <a:off x="9622512" y="5254228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</a:t>
            </a:r>
            <a:endParaRPr lang="en-US" sz="1100" dirty="0"/>
          </a:p>
        </p:txBody>
      </p:sp>
      <p:sp>
        <p:nvSpPr>
          <p:cNvPr id="64" name="Text 62"/>
          <p:cNvSpPr/>
          <p:nvPr/>
        </p:nvSpPr>
        <p:spPr>
          <a:xfrm>
            <a:off x="10932319" y="5254228"/>
            <a:ext cx="147780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Revenue</a:t>
            </a:r>
            <a:endParaRPr lang="en-US" sz="1100" dirty="0"/>
          </a:p>
        </p:txBody>
      </p:sp>
      <p:sp>
        <p:nvSpPr>
          <p:cNvPr id="65" name="Text 63"/>
          <p:cNvSpPr/>
          <p:nvPr/>
        </p:nvSpPr>
        <p:spPr>
          <a:xfrm>
            <a:off x="12699206" y="5254228"/>
            <a:ext cx="102453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ROI</a:t>
            </a:r>
            <a:endParaRPr lang="en-US" sz="1100" dirty="0"/>
          </a:p>
        </p:txBody>
      </p:sp>
      <p:sp>
        <p:nvSpPr>
          <p:cNvPr id="66" name="Shape 64"/>
          <p:cNvSpPr/>
          <p:nvPr/>
        </p:nvSpPr>
        <p:spPr>
          <a:xfrm>
            <a:off x="765929" y="5571530"/>
            <a:ext cx="13098542" cy="6346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907256" y="5663565"/>
            <a:ext cx="1027152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- AdvShopping</a:t>
            </a:r>
            <a:endParaRPr lang="en-US" sz="1100" dirty="0"/>
          </a:p>
        </p:txBody>
      </p:sp>
      <p:sp>
        <p:nvSpPr>
          <p:cNvPr id="68" name="Text 66"/>
          <p:cNvSpPr/>
          <p:nvPr/>
        </p:nvSpPr>
        <p:spPr>
          <a:xfrm>
            <a:off x="2223492" y="566356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9.622</a:t>
            </a:r>
            <a:endParaRPr lang="en-US" sz="1100" dirty="0"/>
          </a:p>
        </p:txBody>
      </p:sp>
      <p:sp>
        <p:nvSpPr>
          <p:cNvPr id="69" name="Text 67"/>
          <p:cNvSpPr/>
          <p:nvPr/>
        </p:nvSpPr>
        <p:spPr>
          <a:xfrm>
            <a:off x="3533299" y="5663565"/>
            <a:ext cx="140839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</a:t>
            </a:r>
            <a:endParaRPr lang="en-US" sz="1100" dirty="0"/>
          </a:p>
        </p:txBody>
      </p:sp>
      <p:sp>
        <p:nvSpPr>
          <p:cNvPr id="70" name="Text 68"/>
          <p:cNvSpPr/>
          <p:nvPr/>
        </p:nvSpPr>
        <p:spPr>
          <a:xfrm>
            <a:off x="5230773" y="566356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2.855</a:t>
            </a:r>
            <a:endParaRPr lang="en-US" sz="1100" dirty="0"/>
          </a:p>
        </p:txBody>
      </p:sp>
      <p:sp>
        <p:nvSpPr>
          <p:cNvPr id="71" name="Text 69"/>
          <p:cNvSpPr/>
          <p:nvPr/>
        </p:nvSpPr>
        <p:spPr>
          <a:xfrm>
            <a:off x="6540579" y="5663565"/>
            <a:ext cx="11503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22.799</a:t>
            </a:r>
            <a:endParaRPr lang="en-US" sz="1100" dirty="0"/>
          </a:p>
        </p:txBody>
      </p:sp>
      <p:sp>
        <p:nvSpPr>
          <p:cNvPr id="72" name="Text 70"/>
          <p:cNvSpPr/>
          <p:nvPr/>
        </p:nvSpPr>
        <p:spPr>
          <a:xfrm>
            <a:off x="7980045" y="5663565"/>
            <a:ext cx="135338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2.073</a:t>
            </a:r>
            <a:endParaRPr lang="en-US" sz="1100" dirty="0"/>
          </a:p>
        </p:txBody>
      </p:sp>
      <p:sp>
        <p:nvSpPr>
          <p:cNvPr id="73" name="Text 71"/>
          <p:cNvSpPr/>
          <p:nvPr/>
        </p:nvSpPr>
        <p:spPr>
          <a:xfrm>
            <a:off x="9622512" y="566356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21692.82</a:t>
            </a:r>
            <a:endParaRPr lang="en-US" sz="1100" dirty="0"/>
          </a:p>
        </p:txBody>
      </p:sp>
      <p:sp>
        <p:nvSpPr>
          <p:cNvPr id="74" name="Text 72"/>
          <p:cNvSpPr/>
          <p:nvPr/>
        </p:nvSpPr>
        <p:spPr>
          <a:xfrm>
            <a:off x="10932319" y="5663565"/>
            <a:ext cx="147780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213564</a:t>
            </a:r>
            <a:endParaRPr lang="en-US" sz="1100" dirty="0"/>
          </a:p>
        </p:txBody>
      </p:sp>
      <p:sp>
        <p:nvSpPr>
          <p:cNvPr id="75" name="Text 73"/>
          <p:cNvSpPr/>
          <p:nvPr/>
        </p:nvSpPr>
        <p:spPr>
          <a:xfrm>
            <a:off x="12699206" y="5663565"/>
            <a:ext cx="102453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9.85</a:t>
            </a:r>
            <a:endParaRPr lang="en-US" sz="1100" dirty="0"/>
          </a:p>
        </p:txBody>
      </p:sp>
      <p:sp>
        <p:nvSpPr>
          <p:cNvPr id="76" name="Shape 74"/>
          <p:cNvSpPr/>
          <p:nvPr/>
        </p:nvSpPr>
        <p:spPr>
          <a:xfrm>
            <a:off x="765929" y="6206133"/>
            <a:ext cx="13098542" cy="409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7" name="Text 75"/>
          <p:cNvSpPr/>
          <p:nvPr/>
        </p:nvSpPr>
        <p:spPr>
          <a:xfrm>
            <a:off x="907256" y="6298168"/>
            <a:ext cx="102715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TikTok</a:t>
            </a:r>
            <a:endParaRPr lang="en-US" sz="1100" dirty="0"/>
          </a:p>
        </p:txBody>
      </p:sp>
      <p:sp>
        <p:nvSpPr>
          <p:cNvPr id="78" name="Text 76"/>
          <p:cNvSpPr/>
          <p:nvPr/>
        </p:nvSpPr>
        <p:spPr>
          <a:xfrm>
            <a:off x="2223492" y="6298168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1.136</a:t>
            </a:r>
            <a:endParaRPr lang="en-US" sz="1100" dirty="0"/>
          </a:p>
        </p:txBody>
      </p:sp>
      <p:sp>
        <p:nvSpPr>
          <p:cNvPr id="79" name="Text 77"/>
          <p:cNvSpPr/>
          <p:nvPr/>
        </p:nvSpPr>
        <p:spPr>
          <a:xfrm>
            <a:off x="3533299" y="6298168"/>
            <a:ext cx="140839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</a:t>
            </a:r>
            <a:endParaRPr lang="en-US" sz="1100" dirty="0"/>
          </a:p>
        </p:txBody>
      </p:sp>
      <p:sp>
        <p:nvSpPr>
          <p:cNvPr id="80" name="Text 78"/>
          <p:cNvSpPr/>
          <p:nvPr/>
        </p:nvSpPr>
        <p:spPr>
          <a:xfrm>
            <a:off x="5230773" y="6298168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0.049</a:t>
            </a:r>
            <a:endParaRPr lang="en-US" sz="1100" dirty="0"/>
          </a:p>
        </p:txBody>
      </p:sp>
      <p:sp>
        <p:nvSpPr>
          <p:cNvPr id="81" name="Text 79"/>
          <p:cNvSpPr/>
          <p:nvPr/>
        </p:nvSpPr>
        <p:spPr>
          <a:xfrm>
            <a:off x="6540579" y="6298168"/>
            <a:ext cx="11503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2.534</a:t>
            </a:r>
            <a:endParaRPr lang="en-US" sz="1100" dirty="0"/>
          </a:p>
        </p:txBody>
      </p:sp>
      <p:sp>
        <p:nvSpPr>
          <p:cNvPr id="82" name="Text 80"/>
          <p:cNvSpPr/>
          <p:nvPr/>
        </p:nvSpPr>
        <p:spPr>
          <a:xfrm>
            <a:off x="7980045" y="6298168"/>
            <a:ext cx="135338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2.189</a:t>
            </a:r>
            <a:endParaRPr lang="en-US" sz="1100" dirty="0"/>
          </a:p>
        </p:txBody>
      </p:sp>
      <p:sp>
        <p:nvSpPr>
          <p:cNvPr id="83" name="Text 81"/>
          <p:cNvSpPr/>
          <p:nvPr/>
        </p:nvSpPr>
        <p:spPr>
          <a:xfrm>
            <a:off x="9622512" y="6298168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43577.8</a:t>
            </a:r>
            <a:endParaRPr lang="en-US" sz="1100" dirty="0"/>
          </a:p>
        </p:txBody>
      </p:sp>
      <p:sp>
        <p:nvSpPr>
          <p:cNvPr id="84" name="Text 82"/>
          <p:cNvSpPr/>
          <p:nvPr/>
        </p:nvSpPr>
        <p:spPr>
          <a:xfrm>
            <a:off x="10932319" y="6298168"/>
            <a:ext cx="147780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50565</a:t>
            </a:r>
            <a:endParaRPr lang="en-US" sz="1100" dirty="0"/>
          </a:p>
        </p:txBody>
      </p:sp>
      <p:sp>
        <p:nvSpPr>
          <p:cNvPr id="85" name="Text 83"/>
          <p:cNvSpPr/>
          <p:nvPr/>
        </p:nvSpPr>
        <p:spPr>
          <a:xfrm>
            <a:off x="12699206" y="6298168"/>
            <a:ext cx="102453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1.17</a:t>
            </a:r>
            <a:endParaRPr lang="en-US" sz="1100" dirty="0"/>
          </a:p>
        </p:txBody>
      </p:sp>
      <p:sp>
        <p:nvSpPr>
          <p:cNvPr id="86" name="Shape 84"/>
          <p:cNvSpPr/>
          <p:nvPr/>
        </p:nvSpPr>
        <p:spPr>
          <a:xfrm>
            <a:off x="765929" y="6615470"/>
            <a:ext cx="13098542" cy="4093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7" name="Text 85"/>
          <p:cNvSpPr/>
          <p:nvPr/>
        </p:nvSpPr>
        <p:spPr>
          <a:xfrm>
            <a:off x="907256" y="6707505"/>
            <a:ext cx="102715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TTD - Display</a:t>
            </a:r>
            <a:endParaRPr lang="en-US" sz="1100" dirty="0"/>
          </a:p>
        </p:txBody>
      </p:sp>
      <p:sp>
        <p:nvSpPr>
          <p:cNvPr id="88" name="Text 86"/>
          <p:cNvSpPr/>
          <p:nvPr/>
        </p:nvSpPr>
        <p:spPr>
          <a:xfrm>
            <a:off x="2223492" y="670750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4.476</a:t>
            </a:r>
            <a:endParaRPr lang="en-US" sz="1100" dirty="0"/>
          </a:p>
        </p:txBody>
      </p:sp>
      <p:sp>
        <p:nvSpPr>
          <p:cNvPr id="89" name="Text 87"/>
          <p:cNvSpPr/>
          <p:nvPr/>
        </p:nvSpPr>
        <p:spPr>
          <a:xfrm>
            <a:off x="3533299" y="6707505"/>
            <a:ext cx="140839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</a:t>
            </a:r>
            <a:endParaRPr lang="en-US" sz="1100" dirty="0"/>
          </a:p>
        </p:txBody>
      </p:sp>
      <p:sp>
        <p:nvSpPr>
          <p:cNvPr id="90" name="Text 88"/>
          <p:cNvSpPr/>
          <p:nvPr/>
        </p:nvSpPr>
        <p:spPr>
          <a:xfrm>
            <a:off x="5230773" y="670750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0.253</a:t>
            </a:r>
            <a:endParaRPr lang="en-US" sz="1100" dirty="0"/>
          </a:p>
        </p:txBody>
      </p:sp>
      <p:sp>
        <p:nvSpPr>
          <p:cNvPr id="91" name="Text 89"/>
          <p:cNvSpPr/>
          <p:nvPr/>
        </p:nvSpPr>
        <p:spPr>
          <a:xfrm>
            <a:off x="6540579" y="6707505"/>
            <a:ext cx="115038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11.824</a:t>
            </a:r>
            <a:endParaRPr lang="en-US" sz="1100" dirty="0"/>
          </a:p>
        </p:txBody>
      </p:sp>
      <p:sp>
        <p:nvSpPr>
          <p:cNvPr id="92" name="Text 90"/>
          <p:cNvSpPr/>
          <p:nvPr/>
        </p:nvSpPr>
        <p:spPr>
          <a:xfrm>
            <a:off x="7980045" y="6707505"/>
            <a:ext cx="135338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2.585</a:t>
            </a:r>
            <a:endParaRPr lang="en-US" sz="1100" dirty="0"/>
          </a:p>
        </p:txBody>
      </p:sp>
      <p:sp>
        <p:nvSpPr>
          <p:cNvPr id="93" name="Text 91"/>
          <p:cNvSpPr/>
          <p:nvPr/>
        </p:nvSpPr>
        <p:spPr>
          <a:xfrm>
            <a:off x="9622512" y="6707505"/>
            <a:ext cx="102072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7890.6</a:t>
            </a:r>
            <a:endParaRPr lang="en-US" sz="1100" dirty="0"/>
          </a:p>
        </p:txBody>
      </p:sp>
      <p:sp>
        <p:nvSpPr>
          <p:cNvPr id="94" name="Text 92"/>
          <p:cNvSpPr/>
          <p:nvPr/>
        </p:nvSpPr>
        <p:spPr>
          <a:xfrm>
            <a:off x="10932319" y="6707505"/>
            <a:ext cx="147780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36802</a:t>
            </a:r>
            <a:endParaRPr lang="en-US" sz="1100" dirty="0"/>
          </a:p>
        </p:txBody>
      </p:sp>
      <p:sp>
        <p:nvSpPr>
          <p:cNvPr id="95" name="Text 93"/>
          <p:cNvSpPr/>
          <p:nvPr/>
        </p:nvSpPr>
        <p:spPr>
          <a:xfrm>
            <a:off x="12699206" y="6707505"/>
            <a:ext cx="102453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4.67</a:t>
            </a: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230948D-EBEE-876E-BFA7-9C18CF1F5CB6}"/>
              </a:ext>
            </a:extLst>
          </p:cNvPr>
          <p:cNvGrpSpPr/>
          <p:nvPr/>
        </p:nvGrpSpPr>
        <p:grpSpPr>
          <a:xfrm>
            <a:off x="704153" y="2142429"/>
            <a:ext cx="8376286" cy="5096819"/>
            <a:chOff x="1752405" y="914400"/>
            <a:chExt cx="9886822" cy="6254092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2241AB22-6954-EE6B-755C-8C20DEEECE0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99511413"/>
                </p:ext>
              </p:extLst>
            </p:nvPr>
          </p:nvGraphicFramePr>
          <p:xfrm>
            <a:off x="1906293" y="914400"/>
            <a:ext cx="9732934" cy="59463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065CE8-8FF8-0A58-E702-AECA829B34F3}"/>
                </a:ext>
              </a:extLst>
            </p:cNvPr>
            <p:cNvSpPr txBox="1"/>
            <p:nvPr/>
          </p:nvSpPr>
          <p:spPr>
            <a:xfrm>
              <a:off x="6387878" y="6860715"/>
              <a:ext cx="769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ontserrat" pitchFamily="2" charset="77"/>
                </a:rPr>
                <a:t>Spend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2C6A5A-5C23-CD41-AE80-2D75FD254868}"/>
                </a:ext>
              </a:extLst>
            </p:cNvPr>
            <p:cNvSpPr txBox="1"/>
            <p:nvPr/>
          </p:nvSpPr>
          <p:spPr>
            <a:xfrm rot="16200000">
              <a:off x="1197606" y="3733668"/>
              <a:ext cx="1417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ontserrat" pitchFamily="2" charset="77"/>
                </a:rPr>
                <a:t>Expected ROI</a:t>
              </a:r>
            </a:p>
          </p:txBody>
        </p:sp>
      </p:grpSp>
      <p:sp>
        <p:nvSpPr>
          <p:cNvPr id="14" name="Text 0">
            <a:extLst>
              <a:ext uri="{FF2B5EF4-FFF2-40B4-BE49-F238E27FC236}">
                <a16:creationId xmlns:a16="http://schemas.microsoft.com/office/drawing/2014/main" id="{9CA5FAEF-818B-547E-95AA-BA94BD37A306}"/>
              </a:ext>
            </a:extLst>
          </p:cNvPr>
          <p:cNvSpPr/>
          <p:nvPr/>
        </p:nvSpPr>
        <p:spPr>
          <a:xfrm>
            <a:off x="758309" y="932021"/>
            <a:ext cx="4598789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ROI vs. Spend Quadrant Analysis </a:t>
            </a:r>
            <a:endParaRPr lang="en-US" sz="33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DD4B4-80E7-4D34-D3E7-70EDE75DE739}"/>
              </a:ext>
            </a:extLst>
          </p:cNvPr>
          <p:cNvSpPr txBox="1"/>
          <p:nvPr/>
        </p:nvSpPr>
        <p:spPr>
          <a:xfrm>
            <a:off x="704153" y="1466612"/>
            <a:ext cx="801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Identifies underperforming channels with high spend and low ROI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26760-E628-DBC8-5257-760A18DE7F9A}"/>
              </a:ext>
            </a:extLst>
          </p:cNvPr>
          <p:cNvCxnSpPr/>
          <p:nvPr/>
        </p:nvCxnSpPr>
        <p:spPr>
          <a:xfrm>
            <a:off x="1372755" y="5996674"/>
            <a:ext cx="740819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5BF8F6-E06B-BF0E-0CAB-93E2322DA70E}"/>
              </a:ext>
            </a:extLst>
          </p:cNvPr>
          <p:cNvCxnSpPr>
            <a:cxnSpLocks/>
          </p:cNvCxnSpPr>
          <p:nvPr/>
        </p:nvCxnSpPr>
        <p:spPr>
          <a:xfrm flipH="1">
            <a:off x="2600590" y="2515992"/>
            <a:ext cx="13951" cy="424699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1F5E81-F4A0-DCA7-A19A-8541BD58BF50}"/>
              </a:ext>
            </a:extLst>
          </p:cNvPr>
          <p:cNvSpPr txBox="1"/>
          <p:nvPr/>
        </p:nvSpPr>
        <p:spPr>
          <a:xfrm>
            <a:off x="9584564" y="1473392"/>
            <a:ext cx="2579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F67F4"/>
                </a:solidFill>
                <a:latin typeface="Barlow" pitchFamily="2" charset="77"/>
              </a:rPr>
              <a:t>Key Insights: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DC5506-1B27-6262-08A3-A80EE694A8C1}"/>
              </a:ext>
            </a:extLst>
          </p:cNvPr>
          <p:cNvSpPr txBox="1"/>
          <p:nvPr/>
        </p:nvSpPr>
        <p:spPr>
          <a:xfrm>
            <a:off x="9584564" y="2086229"/>
            <a:ext cx="3984479" cy="245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300" dirty="0">
                <a:latin typeface="Montserrat" pitchFamily="2" charset="77"/>
              </a:rPr>
              <a:t>This plot visualizes marketing efficiency: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Montserrat" pitchFamily="2" charset="77"/>
              </a:rPr>
              <a:t>Top-left = High ROI, Low Spend → opportunity to scale (e.g., </a:t>
            </a:r>
            <a:r>
              <a:rPr lang="en-US" sz="1300" dirty="0" err="1">
                <a:latin typeface="Montserrat" pitchFamily="2" charset="77"/>
              </a:rPr>
              <a:t>Adwords</a:t>
            </a:r>
            <a:r>
              <a:rPr lang="en-US" sz="1300" dirty="0">
                <a:latin typeface="Montserrat" pitchFamily="2" charset="7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Montserrat" pitchFamily="2" charset="77"/>
              </a:rPr>
              <a:t>Bottom-right = Low ROI, High Spend → risky or inefficient (e.g., TikTok, Influencer)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Montserrat" pitchFamily="2" charset="77"/>
              </a:rPr>
              <a:t>Channels like Snap and Macro Influencer absorb significant budget but yield poor ROI.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8485DB-B860-56DA-30B1-29E24BFECEE7}"/>
              </a:ext>
            </a:extLst>
          </p:cNvPr>
          <p:cNvSpPr txBox="1"/>
          <p:nvPr/>
        </p:nvSpPr>
        <p:spPr>
          <a:xfrm>
            <a:off x="9584565" y="5001086"/>
            <a:ext cx="4211306" cy="1841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i="1" dirty="0">
                <a:latin typeface="Montserrat" pitchFamily="2" charset="77"/>
              </a:rPr>
              <a:t>Note:</a:t>
            </a:r>
            <a:br>
              <a:rPr lang="en-US" sz="1100" i="1" dirty="0">
                <a:latin typeface="Montserrat" pitchFamily="2" charset="77"/>
              </a:rPr>
            </a:br>
            <a:r>
              <a:rPr lang="en-US" sz="1100" i="1" dirty="0">
                <a:latin typeface="Montserrat" pitchFamily="2" charset="77"/>
              </a:rPr>
              <a:t>While Bing appears high ROI here, it fails on other dimensions (e.g., Uncertainty &amp; low Spend), so it’s flagged as Weak in holistic evaluation.</a:t>
            </a:r>
          </a:p>
          <a:p>
            <a:pPr>
              <a:lnSpc>
                <a:spcPct val="150000"/>
              </a:lnSpc>
            </a:pPr>
            <a:endParaRPr lang="en-US" sz="1100" i="1" dirty="0"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100" i="1" dirty="0">
                <a:latin typeface="Montserrat" pitchFamily="2" charset="77"/>
              </a:rPr>
              <a:t>Quadrant split lines are based on ROI = 3.0 and Spend = $20K thresholds</a:t>
            </a:r>
            <a:r>
              <a:rPr lang="en-US" altLang="zh-CN" sz="1100" i="1" dirty="0">
                <a:latin typeface="Montserrat" pitchFamily="2" charset="77"/>
              </a:rPr>
              <a:t>.</a:t>
            </a:r>
            <a:endParaRPr lang="en-US" sz="1100" i="1" dirty="0">
              <a:latin typeface="Montserrat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4CADAD-1A17-D82A-2C5D-A0AE963CFAA6}"/>
              </a:ext>
            </a:extLst>
          </p:cNvPr>
          <p:cNvSpPr txBox="1"/>
          <p:nvPr/>
        </p:nvSpPr>
        <p:spPr>
          <a:xfrm>
            <a:off x="8084368" y="5735064"/>
            <a:ext cx="8643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ROI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≥ 3.0X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5649F-6CAA-8EE8-2FD1-C02E78A27F17}"/>
              </a:ext>
            </a:extLst>
          </p:cNvPr>
          <p:cNvSpPr txBox="1"/>
          <p:nvPr/>
        </p:nvSpPr>
        <p:spPr>
          <a:xfrm>
            <a:off x="2034093" y="2159752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Spend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≥ $20K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3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6F263-E77E-1E70-C0AC-BAA8350B3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9E14772-CC00-5DA6-E587-B70AD21A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50" y="1761382"/>
            <a:ext cx="12554343" cy="5605331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E2DD6A9E-598A-1E05-FC5C-B346406570D0}"/>
              </a:ext>
            </a:extLst>
          </p:cNvPr>
          <p:cNvSpPr/>
          <p:nvPr/>
        </p:nvSpPr>
        <p:spPr>
          <a:xfrm>
            <a:off x="758309" y="595789"/>
            <a:ext cx="8422481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3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Channel Spending Correlation &amp; Insights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91E64-7DB8-0B9D-214F-39552543C7D1}"/>
              </a:ext>
            </a:extLst>
          </p:cNvPr>
          <p:cNvSpPr txBox="1"/>
          <p:nvPr/>
        </p:nvSpPr>
        <p:spPr>
          <a:xfrm>
            <a:off x="748050" y="1208142"/>
            <a:ext cx="12940241" cy="396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</a:rPr>
              <a:t>This heatmap reveals how our TOF channel spending levels move together — helping us spot overlap risks and diversification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2218479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738C3D61-C8E8-0E3D-B438-2800F0C898A1}"/>
              </a:ext>
            </a:extLst>
          </p:cNvPr>
          <p:cNvSpPr txBox="1"/>
          <p:nvPr/>
        </p:nvSpPr>
        <p:spPr>
          <a:xfrm>
            <a:off x="9746302" y="5525724"/>
            <a:ext cx="3657600" cy="1425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Facebook </a:t>
            </a:r>
            <a:r>
              <a:rPr lang="en-US" sz="1100" dirty="0" err="1">
                <a:solidFill>
                  <a:srgbClr val="272525"/>
                </a:solidFill>
                <a:latin typeface="Montserrat" pitchFamily="34" charset="0"/>
              </a:rPr>
              <a:t>AdvShopping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 ↔ Prospecting (0.16)</a:t>
            </a:r>
          </a:p>
          <a:p>
            <a:pPr marL="171450" indent="-17145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Influencer Macro ↔ Paid Channels (~0.00)</a:t>
            </a:r>
          </a:p>
          <a:p>
            <a:pPr marL="171450" indent="-17145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Facebook Promoting ↔ Amazon DSP Retargeting (–0.33)</a:t>
            </a:r>
          </a:p>
        </p:txBody>
      </p:sp>
      <p:sp>
        <p:nvSpPr>
          <p:cNvPr id="6" name="Text 3"/>
          <p:cNvSpPr/>
          <p:nvPr/>
        </p:nvSpPr>
        <p:spPr>
          <a:xfrm>
            <a:off x="689054" y="3945511"/>
            <a:ext cx="4007763" cy="1233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Align budgets, pacing, and audience exclusions to minimize overlap and duplicated reach. Coordinate KPIs and avoid double counting</a:t>
            </a:r>
          </a:p>
          <a:p>
            <a:pPr>
              <a:lnSpc>
                <a:spcPts val="2700"/>
              </a:lnSpc>
              <a:buSzPct val="100000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.</a:t>
            </a: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8E318017-178C-AE87-1B96-F16C93449126}"/>
              </a:ext>
            </a:extLst>
          </p:cNvPr>
          <p:cNvSpPr/>
          <p:nvPr/>
        </p:nvSpPr>
        <p:spPr>
          <a:xfrm>
            <a:off x="758309" y="595789"/>
            <a:ext cx="8422481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3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Channel Spending Correlation &amp; Insights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13FF-5A3C-3DB8-6987-8F924D2C2EB6}"/>
              </a:ext>
            </a:extLst>
          </p:cNvPr>
          <p:cNvSpPr txBox="1"/>
          <p:nvPr/>
        </p:nvSpPr>
        <p:spPr>
          <a:xfrm>
            <a:off x="5178016" y="1850111"/>
            <a:ext cx="4474030" cy="393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sz="13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 Spend Correlation </a:t>
            </a:r>
            <a:r>
              <a:rPr lang="en-US" altLang="zh-CN" sz="13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(0.35 ~ 0.50)</a:t>
            </a:r>
            <a:endParaRPr lang="en-US" sz="1300" b="1" dirty="0">
              <a:solidFill>
                <a:srgbClr val="6F67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E3B9CA-AFA5-2719-F439-F65CB96FA46F}"/>
              </a:ext>
            </a:extLst>
          </p:cNvPr>
          <p:cNvSpPr txBox="1"/>
          <p:nvPr/>
        </p:nvSpPr>
        <p:spPr>
          <a:xfrm>
            <a:off x="689054" y="1850111"/>
            <a:ext cx="3547380" cy="396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altLang="zh-CN" sz="13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Spend Correlation (0.50 ~ 0.75)</a:t>
            </a:r>
            <a:endParaRPr lang="en-US" sz="1300" b="1" dirty="0">
              <a:solidFill>
                <a:srgbClr val="6F67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657D0-5FF1-9C06-BD08-7F1ACE6C1DE7}"/>
              </a:ext>
            </a:extLst>
          </p:cNvPr>
          <p:cNvSpPr txBox="1"/>
          <p:nvPr/>
        </p:nvSpPr>
        <p:spPr>
          <a:xfrm>
            <a:off x="678796" y="3495300"/>
            <a:ext cx="3547380" cy="396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sz="13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A7AFE-234C-F55C-7A5C-012BFA192E71}"/>
              </a:ext>
            </a:extLst>
          </p:cNvPr>
          <p:cNvSpPr txBox="1"/>
          <p:nvPr/>
        </p:nvSpPr>
        <p:spPr>
          <a:xfrm>
            <a:off x="678796" y="5093348"/>
            <a:ext cx="3547380" cy="396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altLang="zh-CN" sz="13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</a:t>
            </a:r>
            <a:endParaRPr lang="en-US" sz="1300" b="1" dirty="0">
              <a:solidFill>
                <a:srgbClr val="6F67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03F21-A4C9-50F2-D5C0-918399748D06}"/>
              </a:ext>
            </a:extLst>
          </p:cNvPr>
          <p:cNvSpPr txBox="1"/>
          <p:nvPr/>
        </p:nvSpPr>
        <p:spPr>
          <a:xfrm>
            <a:off x="678797" y="2253628"/>
            <a:ext cx="4018020" cy="1088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These pairs share tightly linked budgets — often used together to drive sequential touchpoints (prospecting then retargeting).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A2F370-B368-F8CC-6257-A8CA1462362B}"/>
              </a:ext>
            </a:extLst>
          </p:cNvPr>
          <p:cNvSpPr txBox="1"/>
          <p:nvPr/>
        </p:nvSpPr>
        <p:spPr>
          <a:xfrm>
            <a:off x="678796" y="5532914"/>
            <a:ext cx="3657600" cy="1104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Sponsored Brand ↔ Non-Brand (0.74)</a:t>
            </a:r>
          </a:p>
          <a:p>
            <a:pPr marL="171450" indent="-17145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Amazon DSP Prospecting ↔ Retargeting (0.53)</a:t>
            </a:r>
          </a:p>
          <a:p>
            <a:pPr marL="171450" indent="-17145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Facebook Prospecting ↔ Retargeting (0.53)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82AE75-634B-C862-FB3C-5A81573E1906}"/>
              </a:ext>
            </a:extLst>
          </p:cNvPr>
          <p:cNvSpPr txBox="1"/>
          <p:nvPr/>
        </p:nvSpPr>
        <p:spPr>
          <a:xfrm>
            <a:off x="9746302" y="1834338"/>
            <a:ext cx="4884097" cy="396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sz="13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or Negative spending correlation </a:t>
            </a:r>
            <a:r>
              <a:rPr lang="en-US" altLang="zh-CN" sz="13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(-0.30 ~ 0.30)</a:t>
            </a:r>
            <a:endParaRPr lang="en-US" sz="1300" b="1" dirty="0">
              <a:solidFill>
                <a:srgbClr val="6F67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6D580D71-B251-4FCF-30D0-1A83698B5101}"/>
              </a:ext>
            </a:extLst>
          </p:cNvPr>
          <p:cNvSpPr/>
          <p:nvPr/>
        </p:nvSpPr>
        <p:spPr>
          <a:xfrm>
            <a:off x="5188274" y="3938321"/>
            <a:ext cx="4007763" cy="1233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Run incrementality tests to confirm unique reach. Adjust spend splits to focus on channels delivering the clearest lift..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A01F0B-C723-C936-B4C8-D1956121962D}"/>
              </a:ext>
            </a:extLst>
          </p:cNvPr>
          <p:cNvSpPr txBox="1"/>
          <p:nvPr/>
        </p:nvSpPr>
        <p:spPr>
          <a:xfrm>
            <a:off x="5178016" y="3488110"/>
            <a:ext cx="3547380" cy="396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sz="13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DFF8D8-C2A9-771D-6D8D-17BDF9AE33EB}"/>
              </a:ext>
            </a:extLst>
          </p:cNvPr>
          <p:cNvSpPr txBox="1"/>
          <p:nvPr/>
        </p:nvSpPr>
        <p:spPr>
          <a:xfrm>
            <a:off x="5178016" y="5086158"/>
            <a:ext cx="3547380" cy="396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altLang="zh-CN" sz="13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</a:t>
            </a:r>
            <a:endParaRPr lang="en-US" sz="1300" b="1" dirty="0">
              <a:solidFill>
                <a:srgbClr val="6F67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706B92-E3F5-5308-9093-83B27AA413DC}"/>
              </a:ext>
            </a:extLst>
          </p:cNvPr>
          <p:cNvSpPr txBox="1"/>
          <p:nvPr/>
        </p:nvSpPr>
        <p:spPr>
          <a:xfrm>
            <a:off x="5178017" y="2246438"/>
            <a:ext cx="4018020" cy="107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These channels often scale together as part of a wider brand awareness push, especially for Gen Z and new customer segments.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54CB6A-8F2E-0353-8CCF-53925BFC128F}"/>
              </a:ext>
            </a:extLst>
          </p:cNvPr>
          <p:cNvSpPr txBox="1"/>
          <p:nvPr/>
        </p:nvSpPr>
        <p:spPr>
          <a:xfrm>
            <a:off x="5178016" y="5525724"/>
            <a:ext cx="3657600" cy="107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Snap ↔ TikTok (0.67)</a:t>
            </a:r>
          </a:p>
          <a:p>
            <a:pPr marL="171450" indent="-17145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Snap ↔ Pinterest (0.56)</a:t>
            </a:r>
          </a:p>
          <a:p>
            <a:pPr marL="171450" indent="-17145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Pinterest ↔ Google Non-Brand Search (0.62)</a:t>
            </a: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472EDEA5-AA24-2D81-3C83-78885B83ECE8}"/>
              </a:ext>
            </a:extLst>
          </p:cNvPr>
          <p:cNvSpPr/>
          <p:nvPr/>
        </p:nvSpPr>
        <p:spPr>
          <a:xfrm>
            <a:off x="9756560" y="3938321"/>
            <a:ext cx="4007763" cy="1233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Track performance in isolation. Reallocate underperformers to stronger channels if they fail to deliver incremental value..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02BFBD-CEE4-A398-8958-59E00613C0B4}"/>
              </a:ext>
            </a:extLst>
          </p:cNvPr>
          <p:cNvSpPr txBox="1"/>
          <p:nvPr/>
        </p:nvSpPr>
        <p:spPr>
          <a:xfrm>
            <a:off x="9746302" y="3488110"/>
            <a:ext cx="3547380" cy="396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sz="13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012AE6-E8C3-88F3-EC4B-FDDDC6025766}"/>
              </a:ext>
            </a:extLst>
          </p:cNvPr>
          <p:cNvSpPr txBox="1"/>
          <p:nvPr/>
        </p:nvSpPr>
        <p:spPr>
          <a:xfrm>
            <a:off x="9746302" y="5086158"/>
            <a:ext cx="3547380" cy="396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altLang="zh-CN" sz="13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</a:t>
            </a:r>
            <a:endParaRPr lang="en-US" sz="1300" b="1" dirty="0">
              <a:solidFill>
                <a:srgbClr val="6F67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466B5B-58C3-795B-261C-0E4C99ECC1C5}"/>
              </a:ext>
            </a:extLst>
          </p:cNvPr>
          <p:cNvSpPr txBox="1"/>
          <p:nvPr/>
        </p:nvSpPr>
        <p:spPr>
          <a:xfrm>
            <a:off x="9746303" y="2246438"/>
            <a:ext cx="4018020" cy="107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SzPct val="100000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</a:rPr>
              <a:t>These spend lines move independently or inversely — useful for audience diversification but need to prove ROI.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4C1516-C976-5663-F5D1-007191664F5A}"/>
              </a:ext>
            </a:extLst>
          </p:cNvPr>
          <p:cNvSpPr/>
          <p:nvPr/>
        </p:nvSpPr>
        <p:spPr>
          <a:xfrm>
            <a:off x="575278" y="1987839"/>
            <a:ext cx="45719" cy="265789"/>
          </a:xfrm>
          <a:prstGeom prst="rect">
            <a:avLst/>
          </a:prstGeom>
          <a:solidFill>
            <a:srgbClr val="6F67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0058BD6-BB52-F673-B68A-7783D93D1459}"/>
              </a:ext>
            </a:extLst>
          </p:cNvPr>
          <p:cNvSpPr/>
          <p:nvPr/>
        </p:nvSpPr>
        <p:spPr>
          <a:xfrm>
            <a:off x="5089799" y="1987839"/>
            <a:ext cx="45719" cy="265789"/>
          </a:xfrm>
          <a:prstGeom prst="rect">
            <a:avLst/>
          </a:prstGeom>
          <a:solidFill>
            <a:srgbClr val="6F67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C7150D-8F8F-C6BA-E249-CADAE34CBA60}"/>
              </a:ext>
            </a:extLst>
          </p:cNvPr>
          <p:cNvSpPr/>
          <p:nvPr/>
        </p:nvSpPr>
        <p:spPr>
          <a:xfrm>
            <a:off x="9637002" y="1987839"/>
            <a:ext cx="45719" cy="265789"/>
          </a:xfrm>
          <a:prstGeom prst="rect">
            <a:avLst/>
          </a:prstGeom>
          <a:solidFill>
            <a:srgbClr val="6F67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95789"/>
            <a:ext cx="8422481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Top-of-Funnel (TOF) Channel Categorization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78" y="1887957"/>
            <a:ext cx="4106466" cy="28096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2478" y="4913013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GOOD Channels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22478" y="5265711"/>
            <a:ext cx="361774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 err="1">
                <a:latin typeface="Montserrat" pitchFamily="2" charset="77"/>
              </a:rPr>
              <a:t>Adwords</a:t>
            </a:r>
            <a:r>
              <a:rPr lang="en-US" sz="1400" dirty="0">
                <a:latin typeface="Montserrat" pitchFamily="2" charset="77"/>
              </a:rPr>
              <a:t> - Non-Brand 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latin typeface="Montserrat" pitchFamily="2" charset="77"/>
              </a:rPr>
              <a:t>Amazon Sponsored – Brand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latin typeface="Montserrat" pitchFamily="2" charset="77"/>
              </a:rPr>
              <a:t>Amazon Sponsored - Non-Brand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latin typeface="Montserrat" pitchFamily="2" charset="77"/>
              </a:rPr>
              <a:t>Facebook – Prospecting</a:t>
            </a:r>
          </a:p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latin typeface="Montserrat" pitchFamily="2" charset="77"/>
              </a:rPr>
              <a:t>Pinterest</a:t>
            </a:r>
          </a:p>
          <a:p>
            <a:pPr marL="342900" indent="-342900">
              <a:lnSpc>
                <a:spcPts val="200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Bing</a:t>
            </a: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42" y="1887957"/>
            <a:ext cx="4106466" cy="28096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33042" y="4913013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WATCHLIST Channels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326136" y="5262505"/>
            <a:ext cx="361774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– </a:t>
            </a:r>
            <a:r>
              <a:rPr lang="en-US" sz="14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AdvShopping</a:t>
            </a:r>
            <a:endParaRPr lang="en-US" sz="14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TikTok </a:t>
            </a:r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TTD - Display</a:t>
            </a: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606" y="1887957"/>
            <a:ext cx="4106466" cy="280963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43606" y="4913013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WEAK Channels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829794" y="5265710"/>
            <a:ext cx="361774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Influencer – Macro</a:t>
            </a:r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Influencer - Micro, Snap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42390-2173-148B-15BA-0000DA198D94}"/>
              </a:ext>
            </a:extLst>
          </p:cNvPr>
          <p:cNvSpPr txBox="1"/>
          <p:nvPr/>
        </p:nvSpPr>
        <p:spPr>
          <a:xfrm>
            <a:off x="3879045" y="6666931"/>
            <a:ext cx="7980859" cy="1098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buSzPct val="100000"/>
            </a:pPr>
            <a:r>
              <a:rPr lang="en-US" sz="1200" i="1" dirty="0">
                <a:solidFill>
                  <a:srgbClr val="272525"/>
                </a:solidFill>
                <a:latin typeface="Montserrat" pitchFamily="34" charset="0"/>
              </a:rPr>
              <a:t>UPDATE: </a:t>
            </a:r>
          </a:p>
          <a:p>
            <a:pPr>
              <a:lnSpc>
                <a:spcPts val="2000"/>
              </a:lnSpc>
              <a:buSzPct val="100000"/>
            </a:pPr>
            <a:r>
              <a:rPr lang="en-US" sz="1200" i="1" dirty="0">
                <a:solidFill>
                  <a:srgbClr val="272525"/>
                </a:solidFill>
                <a:latin typeface="Montserrat" pitchFamily="34" charset="0"/>
              </a:rPr>
              <a:t>Regarding Bing - Model confidence is low, the predicted ROI is high (10.19). Understanding that the spend cap is relatively low </a:t>
            </a:r>
            <a:r>
              <a:rPr lang="en-US" sz="1200" i="1" dirty="0">
                <a:solidFill>
                  <a:srgbClr val="272525"/>
                </a:solidFill>
                <a:latin typeface="Montserrat" pitchFamily="34" charset="0"/>
                <a:sym typeface="Wingdings" pitchFamily="2" charset="2"/>
              </a:rPr>
              <a:t> R</a:t>
            </a:r>
            <a:r>
              <a:rPr lang="en-US" sz="1200" i="1" dirty="0">
                <a:solidFill>
                  <a:srgbClr val="272525"/>
                </a:solidFill>
                <a:latin typeface="Montserrat" pitchFamily="34" charset="0"/>
              </a:rPr>
              <a:t>eassess the risk, which suggests it may still Even though be a worthwhile Good TOF channel to invest in.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AF8C7F-6A0F-4E87-E0CE-8C892720855A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733265" y="6666931"/>
            <a:ext cx="2145780" cy="5117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1C0F333-F843-91C8-C9A7-F47844AEAEFF}"/>
              </a:ext>
            </a:extLst>
          </p:cNvPr>
          <p:cNvSpPr/>
          <p:nvPr/>
        </p:nvSpPr>
        <p:spPr>
          <a:xfrm>
            <a:off x="1009934" y="6496334"/>
            <a:ext cx="723331" cy="341194"/>
          </a:xfrm>
          <a:prstGeom prst="ellipse">
            <a:avLst/>
          </a:prstGeom>
          <a:noFill/>
          <a:ln>
            <a:solidFill>
              <a:srgbClr val="6F6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F00B19D8-3D49-A33D-472A-02101EA59BA6}"/>
              </a:ext>
            </a:extLst>
          </p:cNvPr>
          <p:cNvSpPr/>
          <p:nvPr/>
        </p:nvSpPr>
        <p:spPr>
          <a:xfrm>
            <a:off x="758309" y="846415"/>
            <a:ext cx="3706058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9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Spend Reallocation Opportunity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B87B0-520B-AE3C-102E-AD1B880076B6}"/>
              </a:ext>
            </a:extLst>
          </p:cNvPr>
          <p:cNvSpPr txBox="1"/>
          <p:nvPr/>
        </p:nvSpPr>
        <p:spPr>
          <a:xfrm>
            <a:off x="689756" y="7916530"/>
            <a:ext cx="5952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Montserrat" pitchFamily="2" charset="77"/>
              </a:rPr>
              <a:t>Note: See Appendix for detailed estimation assumptions and calculations.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307E4-6A95-94AE-5122-941D6413E024}"/>
              </a:ext>
            </a:extLst>
          </p:cNvPr>
          <p:cNvSpPr txBox="1"/>
          <p:nvPr/>
        </p:nvSpPr>
        <p:spPr>
          <a:xfrm>
            <a:off x="665623" y="1202101"/>
            <a:ext cx="7315200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latin typeface="Montserrat" pitchFamily="2" charset="77"/>
              </a:rPr>
              <a:t>Estimated Incremental Revenue Uplift — Reallocation 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B430E-D742-17CB-C601-87FD2F5F5625}"/>
              </a:ext>
            </a:extLst>
          </p:cNvPr>
          <p:cNvSpPr txBox="1"/>
          <p:nvPr/>
        </p:nvSpPr>
        <p:spPr>
          <a:xfrm>
            <a:off x="665623" y="1768233"/>
            <a:ext cx="7315200" cy="167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dirty="0">
                <a:latin typeface="Montserrat" pitchFamily="2" charset="77"/>
              </a:rPr>
              <a:t>Baseline</a:t>
            </a:r>
          </a:p>
          <a:p>
            <a:pPr>
              <a:lnSpc>
                <a:spcPct val="150000"/>
              </a:lnSpc>
              <a:buNone/>
            </a:pPr>
            <a:r>
              <a:rPr lang="en-US" sz="1400" dirty="0">
                <a:latin typeface="Montserrat" pitchFamily="2" charset="77"/>
              </a:rPr>
              <a:t>Underperforming TOF Channels (ROI &lt; 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Total Spend: $263,368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Current Average ROI: ~0.60</a:t>
            </a:r>
            <a:r>
              <a:rPr lang="en-US" altLang="zh-CN" sz="1400" dirty="0">
                <a:latin typeface="Montserrat" pitchFamily="2" charset="77"/>
              </a:rPr>
              <a:t>34</a:t>
            </a:r>
            <a:endParaRPr lang="en-US" sz="1400" dirty="0"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Current Expected Revenue: $158,926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993FB-97EE-E100-D6AC-E503493192CF}"/>
              </a:ext>
            </a:extLst>
          </p:cNvPr>
          <p:cNvSpPr txBox="1"/>
          <p:nvPr/>
        </p:nvSpPr>
        <p:spPr>
          <a:xfrm>
            <a:off x="665623" y="3811685"/>
            <a:ext cx="7315200" cy="102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dirty="0">
                <a:latin typeface="Montserrat" pitchFamily="2" charset="77"/>
              </a:rPr>
              <a:t>Target ROI (High-Performing Benchmark): ~9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Theoretical Expected Revenue: $263,368 × 9 = $2,370,312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Gross Incremental Uplift: $2,370,312 – $158,926 = $2,211,386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88AC5-C7B6-A539-9FBA-0983E7464648}"/>
              </a:ext>
            </a:extLst>
          </p:cNvPr>
          <p:cNvSpPr txBox="1"/>
          <p:nvPr/>
        </p:nvSpPr>
        <p:spPr>
          <a:xfrm>
            <a:off x="665622" y="5310109"/>
            <a:ext cx="12941889" cy="1997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dirty="0">
                <a:latin typeface="Montserrat" pitchFamily="2" charset="77"/>
              </a:rPr>
              <a:t>Adjustments for Realistic Delivery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Apply marginal diminishing returns: ÷2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Apply realization factor: × 15–20%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Montserrat" pitchFamily="2" charset="77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dirty="0">
                <a:latin typeface="Montserrat" pitchFamily="2" charset="77"/>
              </a:rPr>
              <a:t>Estimated Realistic Incremental Revenue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=($2,370,312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–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$158,926)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÷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2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×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15%</a:t>
            </a:r>
            <a:r>
              <a:rPr lang="zh-CN" altLang="en-US" sz="1400" dirty="0">
                <a:latin typeface="Montserrat" pitchFamily="2" charset="77"/>
              </a:rPr>
              <a:t>～</a:t>
            </a:r>
            <a:r>
              <a:rPr lang="en-US" sz="1400" dirty="0">
                <a:latin typeface="Montserrat" pitchFamily="2" charset="77"/>
              </a:rPr>
              <a:t>20%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≈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$165K</a:t>
            </a:r>
            <a:r>
              <a:rPr lang="zh-CN" altLang="en-US" sz="1400" dirty="0">
                <a:latin typeface="Montserrat" pitchFamily="2" charset="77"/>
              </a:rPr>
              <a:t>～</a:t>
            </a:r>
            <a:r>
              <a:rPr lang="en-US" sz="1400" dirty="0">
                <a:latin typeface="Montserrat" pitchFamily="2" charset="77"/>
              </a:rPr>
              <a:t> $221K</a:t>
            </a:r>
          </a:p>
          <a:p>
            <a:pPr>
              <a:lnSpc>
                <a:spcPct val="150000"/>
              </a:lnSpc>
              <a:buNone/>
            </a:pPr>
            <a:r>
              <a:rPr lang="en-US" sz="1400" dirty="0">
                <a:latin typeface="Montserrat" pitchFamily="2" charset="77"/>
              </a:rPr>
              <a:t>Uplift (%) = (Gross Incremental Revenue ÷ Baseline Revenue) × marginal factor × realization factor </a:t>
            </a:r>
            <a:r>
              <a:rPr lang="en-US" altLang="zh-CN" sz="1400" dirty="0">
                <a:latin typeface="Montserrat" pitchFamily="2" charset="77"/>
              </a:rPr>
              <a:t>=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$2,211,386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altLang="zh-CN" sz="1400" dirty="0">
                <a:latin typeface="Montserrat" pitchFamily="2" charset="77"/>
              </a:rPr>
              <a:t>/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$158,926​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÷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2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×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15%</a:t>
            </a:r>
            <a:r>
              <a:rPr lang="zh-CN" altLang="en-US" sz="1400" dirty="0">
                <a:latin typeface="Montserrat" pitchFamily="2" charset="77"/>
              </a:rPr>
              <a:t> ～</a:t>
            </a:r>
            <a:r>
              <a:rPr lang="en-US" sz="1400" dirty="0">
                <a:latin typeface="Montserrat" pitchFamily="2" charset="77"/>
              </a:rPr>
              <a:t> 20%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≈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104%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4F6AF-B330-856E-F430-B14388EC8FD7}"/>
              </a:ext>
            </a:extLst>
          </p:cNvPr>
          <p:cNvSpPr txBox="1"/>
          <p:nvPr/>
        </p:nvSpPr>
        <p:spPr>
          <a:xfrm>
            <a:off x="7036230" y="2791948"/>
            <a:ext cx="7315200" cy="167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Identified </a:t>
            </a:r>
            <a:r>
              <a:rPr lang="en-US" sz="1400" b="1" dirty="0">
                <a:solidFill>
                  <a:srgbClr val="6F67F4"/>
                </a:solidFill>
                <a:latin typeface="Montserrat" pitchFamily="2" charset="77"/>
              </a:rPr>
              <a:t>$263K+ </a:t>
            </a:r>
            <a:r>
              <a:rPr lang="en-US" sz="1400" dirty="0">
                <a:latin typeface="Montserrat" pitchFamily="2" charset="77"/>
              </a:rPr>
              <a:t>in spend across underperforming channels (ROI &lt; 2), including Facebook Promoting, Influencer Macro/Micro, and Snap.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Reallocating this budget to high-performing channels (e.g., Pinterest, </a:t>
            </a:r>
            <a:r>
              <a:rPr lang="en-US" sz="1400" dirty="0" err="1">
                <a:latin typeface="Montserrat" pitchFamily="2" charset="77"/>
              </a:rPr>
              <a:t>Adwords</a:t>
            </a:r>
            <a:r>
              <a:rPr lang="en-US" sz="1400" dirty="0">
                <a:latin typeface="Montserrat" pitchFamily="2" charset="77"/>
              </a:rPr>
              <a:t> Non-Brand) could unlock up to </a:t>
            </a:r>
            <a:r>
              <a:rPr lang="en-US" sz="1400" b="1" dirty="0">
                <a:solidFill>
                  <a:srgbClr val="6F67F4"/>
                </a:solidFill>
                <a:latin typeface="Montserrat" pitchFamily="2" charset="77"/>
              </a:rPr>
              <a:t>$165K</a:t>
            </a:r>
            <a:r>
              <a:rPr lang="zh-CN" altLang="en-US" sz="1400" b="1" dirty="0">
                <a:solidFill>
                  <a:srgbClr val="6F67F4"/>
                </a:solidFill>
                <a:latin typeface="Montserrat" pitchFamily="2" charset="77"/>
              </a:rPr>
              <a:t>～</a:t>
            </a:r>
            <a:r>
              <a:rPr lang="en-US" sz="1400" b="1" dirty="0">
                <a:solidFill>
                  <a:srgbClr val="6F67F4"/>
                </a:solidFill>
                <a:latin typeface="Montserrat" pitchFamily="2" charset="77"/>
              </a:rPr>
              <a:t> $221K ( +</a:t>
            </a:r>
            <a:r>
              <a:rPr lang="en-US" altLang="zh-CN" sz="1400" b="1" dirty="0">
                <a:solidFill>
                  <a:srgbClr val="6F67F4"/>
                </a:solidFill>
                <a:latin typeface="Montserrat" pitchFamily="2" charset="77"/>
              </a:rPr>
              <a:t>104</a:t>
            </a:r>
            <a:r>
              <a:rPr lang="en-US" sz="1400" b="1" dirty="0">
                <a:solidFill>
                  <a:srgbClr val="6F67F4"/>
                </a:solidFill>
                <a:latin typeface="Montserrat" pitchFamily="2" charset="77"/>
              </a:rPr>
              <a:t>% ) </a:t>
            </a:r>
            <a:r>
              <a:rPr lang="en-US" sz="1400" dirty="0">
                <a:latin typeface="Montserrat" pitchFamily="2" charset="77"/>
              </a:rPr>
              <a:t>incremental revenue.</a:t>
            </a:r>
            <a:r>
              <a:rPr lang="zh-CN" altLang="en-US" sz="1400" dirty="0">
                <a:latin typeface="Montserrat" pitchFamily="2" charset="77"/>
              </a:rPr>
              <a:t> </a:t>
            </a:r>
            <a:endParaRPr lang="en-US" sz="1400" dirty="0">
              <a:latin typeface="Montserrat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5586A51-BF8C-7ED7-63B9-238ECF2C99E4}"/>
              </a:ext>
            </a:extLst>
          </p:cNvPr>
          <p:cNvSpPr/>
          <p:nvPr/>
        </p:nvSpPr>
        <p:spPr>
          <a:xfrm>
            <a:off x="6927742" y="2635962"/>
            <a:ext cx="7222210" cy="1997726"/>
          </a:xfrm>
          <a:prstGeom prst="roundRect">
            <a:avLst/>
          </a:prstGeom>
          <a:noFill/>
          <a:ln w="19050">
            <a:solidFill>
              <a:srgbClr val="6F6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16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6415"/>
            <a:ext cx="3706058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Strategic Actions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591270"/>
            <a:ext cx="352068" cy="3520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2119313"/>
            <a:ext cx="2647593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Scale High-Performing Channels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8309" y="2435304"/>
            <a:ext cx="4253865" cy="901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spend on top performers like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Adwords - Non-Brand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Sponsored - Brand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Pinterest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which consistently meet ROI, reliability, and revenue thresholds.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758309" y="3385542"/>
            <a:ext cx="4253865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Closely monitor marginal ROI to identify any diminishing returns as spend scales up.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58309" y="3885247"/>
            <a:ext cx="4253865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strong revenue correlations.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Pinterest 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(0.66) and </a:t>
            </a:r>
            <a:r>
              <a:rPr lang="en-US" sz="1100" b="1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Adwords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Non-Brand 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(0.62) to prioritize during peak demand periods.</a:t>
            </a: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148" y="1591270"/>
            <a:ext cx="352068" cy="3520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88148" y="2119313"/>
            <a:ext cx="2962632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Refine &amp; Monitor Watchlist Channels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5188148" y="2435304"/>
            <a:ext cx="425398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channels like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AdvShopping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TikTok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consider: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188148" y="2935010"/>
            <a:ext cx="425398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800100" lvl="1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Running A/B tests or segment-specific campaigns to reduce performance uncertainty.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5188148" y="3434715"/>
            <a:ext cx="425398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800100" lvl="1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Investigating creative, audience, or placement strategies to stabilize ROI and reduce volatility.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5188148" y="3934420"/>
            <a:ext cx="425398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800100" lvl="1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upcoming model refreshes to reassess classification based on improvements or degradation.</a:t>
            </a:r>
            <a:endParaRPr lang="en-US" sz="11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107" y="1591270"/>
            <a:ext cx="352068" cy="3520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18107" y="2119313"/>
            <a:ext cx="4148733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Pause or Reallocate Budget from Underperformers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9618107" y="2435304"/>
            <a:ext cx="4253984" cy="901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or pause spend on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Snap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Influencer - Macro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Promoting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Retargeting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which show either low ROI or negative correlation with revenue (e.g., Facebook Promoting: –0.16).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9618107" y="3385542"/>
            <a:ext cx="425398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Shift investment toward higher-performing or testable channels to improve media efficiency.</a:t>
            </a: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>
              <a:solidFill>
                <a:srgbClr val="272525"/>
              </a:solidFill>
              <a:latin typeface="Montserrat" pitchFamily="34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913114"/>
            <a:ext cx="352068" cy="35206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58309" y="5441156"/>
            <a:ext cx="3439597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 Channel Overlap &amp; Cannibalization</a:t>
            </a:r>
            <a:endParaRPr lang="en-US" sz="1450" dirty="0"/>
          </a:p>
        </p:txBody>
      </p:sp>
      <p:sp>
        <p:nvSpPr>
          <p:cNvPr id="20" name="Text 14"/>
          <p:cNvSpPr/>
          <p:nvPr/>
        </p:nvSpPr>
        <p:spPr>
          <a:xfrm>
            <a:off x="758309" y="5757148"/>
            <a:ext cx="4253865" cy="901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Coordinate between overlapping campaigns (e.g.,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AdvShopping &amp; Prospecting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correlation = 0.64) to avoid audience cannibalization or duplicated attribution.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758309" y="6707386"/>
            <a:ext cx="4253865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Reassess mix of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DSP Prospecting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1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Sponsored Brand</a:t>
            </a: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(correlation = 0.74) to streamline spend across prospecting and retargeting efforts.</a:t>
            </a:r>
            <a:endParaRPr lang="en-US" sz="11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148" y="4913114"/>
            <a:ext cx="352068" cy="35206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88148" y="5441156"/>
            <a:ext cx="2724745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 Model Confidence Inputs</a:t>
            </a:r>
            <a:endParaRPr lang="en-US" sz="1450" dirty="0"/>
          </a:p>
        </p:txBody>
      </p:sp>
      <p:sp>
        <p:nvSpPr>
          <p:cNvPr id="24" name="Text 17"/>
          <p:cNvSpPr/>
          <p:nvPr/>
        </p:nvSpPr>
        <p:spPr>
          <a:xfrm>
            <a:off x="5188148" y="5757148"/>
            <a:ext cx="425398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low-confidence channels, ensure robust data feeds and accurate attribution tagging.</a:t>
            </a:r>
            <a:endParaRPr lang="en-US" sz="1100" dirty="0"/>
          </a:p>
        </p:txBody>
      </p:sp>
      <p:sp>
        <p:nvSpPr>
          <p:cNvPr id="25" name="Text 18"/>
          <p:cNvSpPr/>
          <p:nvPr/>
        </p:nvSpPr>
        <p:spPr>
          <a:xfrm>
            <a:off x="5188148" y="6256853"/>
            <a:ext cx="425398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Prioritize high-spend, high-impact channels for frequent MMM updates to improve forecasting accuracy.</a:t>
            </a:r>
            <a:endParaRPr lang="en-US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38068"/>
            <a:ext cx="5837039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Accuracy &amp; Fit Overview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14457"/>
          <a:stretch>
            <a:fillRect/>
          </a:stretch>
        </p:blipFill>
        <p:spPr>
          <a:xfrm>
            <a:off x="750808" y="2395954"/>
            <a:ext cx="8250079" cy="279832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52278" y="1992093"/>
            <a:ext cx="4467106" cy="3440430"/>
          </a:xfrm>
          <a:prstGeom prst="roundRect">
            <a:avLst>
              <a:gd name="adj" fmla="val 425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659898" y="1999713"/>
            <a:ext cx="4451390" cy="990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822775" y="2104726"/>
            <a:ext cx="115502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0869352" y="2104726"/>
            <a:ext cx="1151215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It Means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2352990" y="2104726"/>
            <a:ext cx="1758298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Interpretation (Rule of Thumb)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9659898" y="2989837"/>
            <a:ext cx="4451390" cy="1087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822775" y="3094850"/>
            <a:ext cx="115502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0869352" y="3094850"/>
            <a:ext cx="1151215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% of variance explained by the model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12352990" y="3094850"/>
            <a:ext cx="175829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&gt; 0.75 = Good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12352990" y="3452275"/>
            <a:ext cx="175829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&gt; 0.90 = Excellent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9659898" y="4077354"/>
            <a:ext cx="4451390" cy="13475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822775" y="4182367"/>
            <a:ext cx="115502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MAPE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10869352" y="4182367"/>
            <a:ext cx="115121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Avg. % prediction error vs. reality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12352990" y="4182367"/>
            <a:ext cx="175829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 10% = Very accurate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12352990" y="4799825"/>
            <a:ext cx="175829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 25% = Acceptable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758309" y="5651302"/>
            <a:ext cx="3882152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= 0.919</a:t>
            </a: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→ The model explains </a:t>
            </a: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~92% of the variance</a:t>
            </a: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revenue.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58309" y="6317575"/>
            <a:ext cx="3882152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MAPE = 11.47%</a:t>
            </a: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→ Low average prediction error, high alignment with true performance.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5044559" y="5651302"/>
            <a:ext cx="4607719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= 0.779</a:t>
            </a: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MAPE = 22.16%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5044559" y="6057543"/>
            <a:ext cx="4607719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Acceptable accuracy on out-of-sample data, indicating good generalizability.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758309" y="7166610"/>
            <a:ext cx="13113782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MMM model is sufficiently accurate to evaluate </a:t>
            </a:r>
            <a:r>
              <a:rPr lang="en-US" sz="15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top-of-funnel channel ROI</a:t>
            </a: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inform budget decisions.</a:t>
            </a:r>
            <a:endParaRPr lang="en-US" sz="15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D96BF4-3A3E-446A-CCBE-524BC13E2A8F}"/>
              </a:ext>
            </a:extLst>
          </p:cNvPr>
          <p:cNvSpPr txBox="1"/>
          <p:nvPr/>
        </p:nvSpPr>
        <p:spPr>
          <a:xfrm>
            <a:off x="1874479" y="1865217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itchFamily="2" charset="77"/>
              </a:rPr>
              <a:t>Training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3C9CAD-C9D9-EB19-4C48-AC8B6E4A7E13}"/>
              </a:ext>
            </a:extLst>
          </p:cNvPr>
          <p:cNvSpPr txBox="1"/>
          <p:nvPr/>
        </p:nvSpPr>
        <p:spPr>
          <a:xfrm>
            <a:off x="6468784" y="1865515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itchFamily="2" charset="77"/>
              </a:rPr>
              <a:t>Testing Set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E2541-9BB0-23A4-DCD6-EF518EA3B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19AAC-3EE9-EBF4-9A88-A23FD9167AB3}"/>
              </a:ext>
            </a:extLst>
          </p:cNvPr>
          <p:cNvSpPr txBox="1"/>
          <p:nvPr/>
        </p:nvSpPr>
        <p:spPr>
          <a:xfrm>
            <a:off x="4220377" y="312866"/>
            <a:ext cx="9526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latin typeface="Montserrat" pitchFamily="2" charset="77"/>
              </a:rPr>
              <a:t>Estimated Incremental Revenue Uplift — Reallocation Impact.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725C0E7-F04D-D8C1-C60E-F63D847536D5}"/>
              </a:ext>
            </a:extLst>
          </p:cNvPr>
          <p:cNvSpPr/>
          <p:nvPr/>
        </p:nvSpPr>
        <p:spPr>
          <a:xfrm>
            <a:off x="758309" y="738068"/>
            <a:ext cx="5837039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Appendix</a:t>
            </a:r>
            <a:endParaRPr lang="en-US" sz="335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201EFC-6B3F-5B98-CE37-F88B424E6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134523"/>
              </p:ext>
            </p:extLst>
          </p:nvPr>
        </p:nvGraphicFramePr>
        <p:xfrm>
          <a:off x="4344361" y="838757"/>
          <a:ext cx="8052585" cy="2693992"/>
        </p:xfrm>
        <a:graphic>
          <a:graphicData uri="http://schemas.openxmlformats.org/drawingml/2006/table">
            <a:tbl>
              <a:tblPr/>
              <a:tblGrid>
                <a:gridCol w="3561222">
                  <a:extLst>
                    <a:ext uri="{9D8B030D-6E8A-4147-A177-3AD203B41FA5}">
                      <a16:colId xmlns:a16="http://schemas.microsoft.com/office/drawing/2014/main" val="1728842050"/>
                    </a:ext>
                  </a:extLst>
                </a:gridCol>
                <a:gridCol w="1362401">
                  <a:extLst>
                    <a:ext uri="{9D8B030D-6E8A-4147-A177-3AD203B41FA5}">
                      <a16:colId xmlns:a16="http://schemas.microsoft.com/office/drawing/2014/main" val="1233617933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89330663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626574931"/>
                    </a:ext>
                  </a:extLst>
                </a:gridCol>
              </a:tblGrid>
              <a:tr h="44020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Channel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Spend ($)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ROI (&lt;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Expected</a:t>
                      </a:r>
                      <a:r>
                        <a:rPr lang="zh-CN" altLang="en-US" sz="1400" dirty="0">
                          <a:latin typeface="Montserrat" pitchFamily="2" charset="77"/>
                        </a:rPr>
                        <a:t> </a:t>
                      </a:r>
                      <a:r>
                        <a:rPr lang="en-US" altLang="zh-CN" sz="1400" dirty="0">
                          <a:latin typeface="Montserrat" pitchFamily="2" charset="77"/>
                        </a:rPr>
                        <a:t>Revenue</a:t>
                      </a:r>
                      <a:endParaRPr lang="en-US" sz="1400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081377"/>
                  </a:ext>
                </a:extLst>
              </a:tr>
              <a:tr h="32197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Facebook Promoting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50,287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0.059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2966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765017"/>
                  </a:ext>
                </a:extLst>
              </a:tr>
              <a:tr h="32197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Influencer - Macro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50,287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6035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2726"/>
                  </a:ext>
                </a:extLst>
              </a:tr>
              <a:tr h="32197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Influencer - Micro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85,889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0.44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37791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354251"/>
                  </a:ext>
                </a:extLst>
              </a:tr>
              <a:tr h="32197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Snap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5,148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1.42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7316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743500"/>
                  </a:ext>
                </a:extLst>
              </a:tr>
              <a:tr h="32197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TikTok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43,578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1.17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50988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315716"/>
                  </a:ext>
                </a:extLst>
              </a:tr>
              <a:tr h="32197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Amazon DSP Prospecting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28,179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1.91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53830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768483"/>
                  </a:ext>
                </a:extLst>
              </a:tr>
              <a:tr h="32197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ontserrat" pitchFamily="2" charset="77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$263,368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0.6034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rgbClr val="6F67F4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$158,926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17768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5F0704B-897B-6D0A-7DBE-A928A22A91DE}"/>
              </a:ext>
            </a:extLst>
          </p:cNvPr>
          <p:cNvSpPr txBox="1"/>
          <p:nvPr/>
        </p:nvSpPr>
        <p:spPr>
          <a:xfrm>
            <a:off x="4344361" y="3610271"/>
            <a:ext cx="7315200" cy="1348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dirty="0">
                <a:latin typeface="Montserrat" pitchFamily="2" charset="77"/>
              </a:rPr>
              <a:t>Underperforming TOF Channels (ROI &lt; 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Total Spend: $263,368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Current Average ROI: ~0.60</a:t>
            </a:r>
            <a:r>
              <a:rPr lang="en-US" altLang="zh-CN" sz="1400" dirty="0">
                <a:latin typeface="Montserrat" pitchFamily="2" charset="77"/>
              </a:rPr>
              <a:t>34</a:t>
            </a:r>
            <a:endParaRPr lang="en-US" sz="1400" dirty="0"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Current Expected Revenue: $158,926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CD1C22-9EA5-A519-87D8-C282126CE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37262"/>
              </p:ext>
            </p:extLst>
          </p:nvPr>
        </p:nvGraphicFramePr>
        <p:xfrm>
          <a:off x="4344361" y="5036304"/>
          <a:ext cx="9526619" cy="1864470"/>
        </p:xfrm>
        <a:graphic>
          <a:graphicData uri="http://schemas.openxmlformats.org/drawingml/2006/table">
            <a:tbl>
              <a:tblPr/>
              <a:tblGrid>
                <a:gridCol w="3384430">
                  <a:extLst>
                    <a:ext uri="{9D8B030D-6E8A-4147-A177-3AD203B41FA5}">
                      <a16:colId xmlns:a16="http://schemas.microsoft.com/office/drawing/2014/main" val="1728842050"/>
                    </a:ext>
                  </a:extLst>
                </a:gridCol>
                <a:gridCol w="1294766">
                  <a:extLst>
                    <a:ext uri="{9D8B030D-6E8A-4147-A177-3AD203B41FA5}">
                      <a16:colId xmlns:a16="http://schemas.microsoft.com/office/drawing/2014/main" val="1233617933"/>
                    </a:ext>
                  </a:extLst>
                </a:gridCol>
                <a:gridCol w="1345394">
                  <a:extLst>
                    <a:ext uri="{9D8B030D-6E8A-4147-A177-3AD203B41FA5}">
                      <a16:colId xmlns:a16="http://schemas.microsoft.com/office/drawing/2014/main" val="893306632"/>
                    </a:ext>
                  </a:extLst>
                </a:gridCol>
                <a:gridCol w="2035834">
                  <a:extLst>
                    <a:ext uri="{9D8B030D-6E8A-4147-A177-3AD203B41FA5}">
                      <a16:colId xmlns:a16="http://schemas.microsoft.com/office/drawing/2014/main" val="3626574931"/>
                    </a:ext>
                  </a:extLst>
                </a:gridCol>
                <a:gridCol w="1466195">
                  <a:extLst>
                    <a:ext uri="{9D8B030D-6E8A-4147-A177-3AD203B41FA5}">
                      <a16:colId xmlns:a16="http://schemas.microsoft.com/office/drawing/2014/main" val="395842497"/>
                    </a:ext>
                  </a:extLst>
                </a:gridCol>
              </a:tblGrid>
              <a:tr h="28816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Channel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Mean ROI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Spend</a:t>
                      </a:r>
                      <a:r>
                        <a:rPr lang="en-US" sz="1400" dirty="0">
                          <a:latin typeface="Montserrat" pitchFamily="2" charset="77"/>
                        </a:rPr>
                        <a:t>($)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Predicted Revenue </a:t>
                      </a:r>
                      <a:r>
                        <a:rPr lang="en-US" sz="1400" dirty="0">
                          <a:latin typeface="Montserrat" pitchFamily="2" charset="77"/>
                        </a:rPr>
                        <a:t>($)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Predicted ROI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081377"/>
                  </a:ext>
                </a:extLst>
              </a:tr>
              <a:tr h="33593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Adwords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 - Non-Brand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14.955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14858.8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235550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15.86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765017"/>
                  </a:ext>
                </a:extLst>
              </a:tr>
              <a:tr h="33593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Amazon Sponsored - Brand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10.795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20432.99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223245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10.93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2726"/>
                  </a:ext>
                </a:extLst>
              </a:tr>
              <a:tr h="33593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Amazon Sponsored - Non-Brand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7.338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103452.55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737076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7.13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354251"/>
                  </a:ext>
                </a:extLst>
              </a:tr>
              <a:tr h="33593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Facebook - Prospecting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3.603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39730.06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153485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3.87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743500"/>
                  </a:ext>
                </a:extLst>
              </a:tr>
              <a:tr h="23255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Pinterest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7.948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49756.24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387721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3157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70C8A88-9096-42CB-61B6-9B753A1C0B4F}"/>
              </a:ext>
            </a:extLst>
          </p:cNvPr>
          <p:cNvSpPr txBox="1"/>
          <p:nvPr/>
        </p:nvSpPr>
        <p:spPr>
          <a:xfrm>
            <a:off x="4220377" y="6995191"/>
            <a:ext cx="4596130" cy="1671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itchFamily="2" charset="77"/>
              </a:rPr>
              <a:t>Target high-performing channel</a:t>
            </a:r>
            <a:r>
              <a:rPr lang="en-US" altLang="zh-CN" sz="1400" b="1" dirty="0">
                <a:solidFill>
                  <a:srgbClr val="6F67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400" dirty="0">
                <a:latin typeface="Montserrat" pitchFamily="2" charset="77"/>
              </a:rPr>
              <a:t>average </a:t>
            </a:r>
            <a:r>
              <a:rPr lang="en-US" sz="1400" b="1" dirty="0">
                <a:solidFill>
                  <a:srgbClr val="6F67F4"/>
                </a:solidFill>
                <a:latin typeface="Montserrat" pitchFamily="2" charset="77"/>
              </a:rPr>
              <a:t>ROI ≈ 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Average Mean ROI: 8.9278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Average Predicted ROI: 9.118</a:t>
            </a: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rgbClr val="6F67F4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6F67F4"/>
                </a:solidFill>
                <a:latin typeface="Montserrat" pitchFamily="2" charset="77"/>
              </a:rPr>
              <a:t> </a:t>
            </a:r>
            <a:endParaRPr lang="en-US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388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12219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Table of Content</a:t>
            </a:r>
            <a:endParaRPr lang="en-US" sz="35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FA69E6-9BC6-193E-B03B-BB9FC1C243F1}"/>
              </a:ext>
            </a:extLst>
          </p:cNvPr>
          <p:cNvSpPr txBox="1"/>
          <p:nvPr/>
        </p:nvSpPr>
        <p:spPr>
          <a:xfrm>
            <a:off x="758309" y="1389374"/>
            <a:ext cx="7315200" cy="5446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Executive Summary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Business Question &amp; Objective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Methodology &amp; Data Sources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Top-of-Funnel (TOF) Channel Definition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Evaluation Framework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ROI vs. Spend Quadrant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Channel Correlation &amp; Insights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Top-of-Funnel (TOF) Channels Categorization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Spend Reallocation Opportunity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Strategic Next Steps &amp; Actions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Model Accuracy &amp; Fit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Appendix: Supporting Calculations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Thank You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BE579-49BA-94F4-3CD1-49C2C8F51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292E2A9E-8000-B7F8-B605-368F8C61C0EB}"/>
              </a:ext>
            </a:extLst>
          </p:cNvPr>
          <p:cNvSpPr/>
          <p:nvPr/>
        </p:nvSpPr>
        <p:spPr>
          <a:xfrm>
            <a:off x="758309" y="738068"/>
            <a:ext cx="5837039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Appendix</a:t>
            </a:r>
            <a:endParaRPr lang="en-US" sz="335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A3354B-821B-EECC-1D74-2EF27A3AA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566703"/>
              </p:ext>
            </p:extLst>
          </p:nvPr>
        </p:nvGraphicFramePr>
        <p:xfrm>
          <a:off x="4359034" y="738068"/>
          <a:ext cx="9874551" cy="2671755"/>
        </p:xfrm>
        <a:graphic>
          <a:graphicData uri="http://schemas.openxmlformats.org/drawingml/2006/table">
            <a:tbl>
              <a:tblPr/>
              <a:tblGrid>
                <a:gridCol w="4366979">
                  <a:extLst>
                    <a:ext uri="{9D8B030D-6E8A-4147-A177-3AD203B41FA5}">
                      <a16:colId xmlns:a16="http://schemas.microsoft.com/office/drawing/2014/main" val="1728842050"/>
                    </a:ext>
                  </a:extLst>
                </a:gridCol>
                <a:gridCol w="1670656">
                  <a:extLst>
                    <a:ext uri="{9D8B030D-6E8A-4147-A177-3AD203B41FA5}">
                      <a16:colId xmlns:a16="http://schemas.microsoft.com/office/drawing/2014/main" val="1233617933"/>
                    </a:ext>
                  </a:extLst>
                </a:gridCol>
                <a:gridCol w="1419133">
                  <a:extLst>
                    <a:ext uri="{9D8B030D-6E8A-4147-A177-3AD203B41FA5}">
                      <a16:colId xmlns:a16="http://schemas.microsoft.com/office/drawing/2014/main" val="893306632"/>
                    </a:ext>
                  </a:extLst>
                </a:gridCol>
                <a:gridCol w="2417783">
                  <a:extLst>
                    <a:ext uri="{9D8B030D-6E8A-4147-A177-3AD203B41FA5}">
                      <a16:colId xmlns:a16="http://schemas.microsoft.com/office/drawing/2014/main" val="3626574931"/>
                    </a:ext>
                  </a:extLst>
                </a:gridCol>
              </a:tblGrid>
              <a:tr h="50417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Channel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Spend ($)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Target ROI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Expected Revenue ($)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081377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Facebook Promoting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50,287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452583</a:t>
                      </a: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765017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Influencer – Macro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50,287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452583</a:t>
                      </a: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272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Influencer – Micro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85,889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773001</a:t>
                      </a: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354251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Snap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5,148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46332</a:t>
                      </a: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743500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TikTok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43,578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392202</a:t>
                      </a: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31571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Amazon DSP Prospecting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28,179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253611</a:t>
                      </a: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768483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$263,368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$2370312</a:t>
                      </a:r>
                    </a:p>
                  </a:txBody>
                  <a:tcPr marL="5715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082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0B8640-33CF-69C1-D588-848DE1203143}"/>
              </a:ext>
            </a:extLst>
          </p:cNvPr>
          <p:cNvSpPr txBox="1"/>
          <p:nvPr/>
        </p:nvSpPr>
        <p:spPr>
          <a:xfrm>
            <a:off x="4194413" y="3678370"/>
            <a:ext cx="10595113" cy="102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itchFamily="2" charset="77"/>
              </a:rPr>
              <a:t>Sum of Expected Revenue if reallocated to ROI = 9: $2370312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Apply marginal diminishing returns (÷2)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Apply realization factor (e.g., × 15–20%)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6E11A-CF76-EE22-421F-AC53D3FA1346}"/>
              </a:ext>
            </a:extLst>
          </p:cNvPr>
          <p:cNvSpPr txBox="1"/>
          <p:nvPr/>
        </p:nvSpPr>
        <p:spPr>
          <a:xfrm>
            <a:off x="4194413" y="4867678"/>
            <a:ext cx="9915186" cy="102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Uplift Amount = ($2370312 - $158,926) ÷ 2 x 15–20% = $165K - $221K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Uplift (%) Uplift (%) = (Gross Incremental Revenue ÷ Baseline Revenue) × marginal factor × realization factor </a:t>
            </a:r>
            <a:r>
              <a:rPr lang="en-US" altLang="zh-CN" sz="1400" dirty="0">
                <a:latin typeface="Montserrat" pitchFamily="2" charset="77"/>
              </a:rPr>
              <a:t>=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$2,211,386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altLang="zh-CN" sz="1400" dirty="0">
                <a:latin typeface="Montserrat" pitchFamily="2" charset="77"/>
              </a:rPr>
              <a:t>/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$158,926​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÷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2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×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15%</a:t>
            </a:r>
            <a:r>
              <a:rPr lang="zh-CN" altLang="en-US" sz="1400" dirty="0">
                <a:latin typeface="Montserrat" pitchFamily="2" charset="77"/>
              </a:rPr>
              <a:t> ～</a:t>
            </a:r>
            <a:r>
              <a:rPr lang="en-US" sz="1400" dirty="0">
                <a:latin typeface="Montserrat" pitchFamily="2" charset="77"/>
              </a:rPr>
              <a:t> 20%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≈</a:t>
            </a:r>
            <a:r>
              <a:rPr lang="zh-CN" altLang="en-US" sz="1400" dirty="0">
                <a:latin typeface="Montserrat" pitchFamily="2" charset="77"/>
              </a:rPr>
              <a:t> </a:t>
            </a:r>
            <a:r>
              <a:rPr lang="en-US" sz="1400" dirty="0">
                <a:latin typeface="Montserrat" pitchFamily="2" charset="77"/>
              </a:rPr>
              <a:t>104%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FE2C0-4331-7D62-05F6-72E9852C8C0A}"/>
              </a:ext>
            </a:extLst>
          </p:cNvPr>
          <p:cNvSpPr txBox="1"/>
          <p:nvPr/>
        </p:nvSpPr>
        <p:spPr>
          <a:xfrm>
            <a:off x="4359034" y="6380188"/>
            <a:ext cx="8873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With assumptions (15–20% effectiveness after discounting for diminishing returns), this reallocation could drive an estimated </a:t>
            </a:r>
            <a:r>
              <a:rPr lang="en-US" sz="1600" b="1" dirty="0">
                <a:solidFill>
                  <a:srgbClr val="6F67F4"/>
                </a:solidFill>
                <a:latin typeface="Montserrat" pitchFamily="2" charset="77"/>
              </a:rPr>
              <a:t>$165K - $221K incremental revenue</a:t>
            </a:r>
            <a:r>
              <a:rPr lang="en-US" sz="1600" b="1" dirty="0">
                <a:latin typeface="Montserrat" pitchFamily="2" charset="77"/>
              </a:rPr>
              <a:t>, </a:t>
            </a:r>
            <a:r>
              <a:rPr lang="en-US" sz="1600" dirty="0">
                <a:latin typeface="Montserrat" pitchFamily="2" charset="77"/>
              </a:rPr>
              <a:t>or approximately </a:t>
            </a:r>
            <a:r>
              <a:rPr lang="en-US" sz="1600" b="1" dirty="0">
                <a:solidFill>
                  <a:srgbClr val="6F67F4"/>
                </a:solidFill>
                <a:latin typeface="Montserrat" pitchFamily="2" charset="77"/>
              </a:rPr>
              <a:t>104% uplift</a:t>
            </a:r>
            <a:r>
              <a:rPr lang="en-US" sz="1600" b="1" dirty="0">
                <a:latin typeface="Montserrat" pitchFamily="2" charset="77"/>
              </a:rPr>
              <a:t> </a:t>
            </a:r>
            <a:r>
              <a:rPr lang="en-US" sz="1600" dirty="0">
                <a:latin typeface="Montserrat" pitchFamily="2" charset="77"/>
              </a:rPr>
              <a:t>based on current predicted revenue.</a:t>
            </a:r>
            <a:r>
              <a:rPr lang="en-US" altLang="zh-CN" sz="1600" dirty="0">
                <a:latin typeface="Montserrat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1EA55F-92D6-5647-2123-9EA1F68937EA}"/>
              </a:ext>
            </a:extLst>
          </p:cNvPr>
          <p:cNvSpPr/>
          <p:nvPr/>
        </p:nvSpPr>
        <p:spPr>
          <a:xfrm>
            <a:off x="4194413" y="6216226"/>
            <a:ext cx="9176530" cy="1214294"/>
          </a:xfrm>
          <a:prstGeom prst="roundRect">
            <a:avLst/>
          </a:prstGeom>
          <a:noFill/>
          <a:ln w="19050">
            <a:solidFill>
              <a:srgbClr val="6F6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4B573-6D85-B78F-9746-208EC5984D6C}"/>
              </a:ext>
            </a:extLst>
          </p:cNvPr>
          <p:cNvSpPr txBox="1"/>
          <p:nvPr/>
        </p:nvSpPr>
        <p:spPr>
          <a:xfrm>
            <a:off x="4194413" y="7750839"/>
            <a:ext cx="7397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i="1" dirty="0">
                <a:latin typeface="Montserrat" pitchFamily="2" charset="77"/>
              </a:rPr>
              <a:t>*</a:t>
            </a:r>
            <a:r>
              <a:rPr lang="en-US" altLang="zh-CN" sz="1200" i="1" dirty="0">
                <a:latin typeface="Montserrat" pitchFamily="2" charset="77"/>
              </a:rPr>
              <a:t> This represents a conservative scenario for this spend block only.</a:t>
            </a:r>
            <a:endParaRPr lang="en-US" sz="1200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021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28B8082A-0221-CB06-6924-10552DD39835}"/>
              </a:ext>
            </a:extLst>
          </p:cNvPr>
          <p:cNvSpPr/>
          <p:nvPr/>
        </p:nvSpPr>
        <p:spPr>
          <a:xfrm>
            <a:off x="758309" y="738068"/>
            <a:ext cx="5837039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Appendix</a:t>
            </a:r>
            <a:endParaRPr lang="en-US" sz="3350" dirty="0"/>
          </a:p>
        </p:txBody>
      </p:sp>
      <p:pic>
        <p:nvPicPr>
          <p:cNvPr id="12" name="Picture 11" descr="A green square with white x on it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710D7B39-4DF1-D02F-69E3-DF278DA036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34" t="8776" r="13047" b="9397"/>
          <a:stretch>
            <a:fillRect/>
          </a:stretch>
        </p:blipFill>
        <p:spPr>
          <a:xfrm>
            <a:off x="758309" y="6847593"/>
            <a:ext cx="935283" cy="715397"/>
          </a:xfrm>
          <a:prstGeom prst="rect">
            <a:avLst/>
          </a:prstGeom>
        </p:spPr>
      </p:pic>
      <p:sp>
        <p:nvSpPr>
          <p:cNvPr id="13" name="Text 5">
            <a:hlinkClick r:id="rId3"/>
            <a:extLst>
              <a:ext uri="{FF2B5EF4-FFF2-40B4-BE49-F238E27FC236}">
                <a16:creationId xmlns:a16="http://schemas.microsoft.com/office/drawing/2014/main" id="{101F860E-BAC2-66CC-B20F-F5A0F19731CC}"/>
              </a:ext>
            </a:extLst>
          </p:cNvPr>
          <p:cNvSpPr/>
          <p:nvPr/>
        </p:nvSpPr>
        <p:spPr>
          <a:xfrm>
            <a:off x="1862050" y="7080791"/>
            <a:ext cx="3078185" cy="4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latin typeface="Montserrat" pitchFamily="2" charset="77"/>
              </a:rPr>
              <a:t>MMM_Analysis.xlsx</a:t>
            </a:r>
            <a:endParaRPr lang="en-US" sz="1400" dirty="0"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6BFE6-E91C-F5CD-9CC9-450F8AA79BF3}"/>
              </a:ext>
            </a:extLst>
          </p:cNvPr>
          <p:cNvSpPr txBox="1"/>
          <p:nvPr/>
        </p:nvSpPr>
        <p:spPr>
          <a:xfrm>
            <a:off x="4776949" y="702062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F67F4"/>
                </a:solidFill>
                <a:latin typeface="Montserrat" pitchFamily="2" charset="77"/>
                <a:ea typeface="Merriweather" pitchFamily="34" charset="-122"/>
                <a:cs typeface="Merriweather" pitchFamily="34" charset="-120"/>
              </a:rPr>
              <a:t>Click to Download!</a:t>
            </a:r>
            <a:endParaRPr lang="en-US" dirty="0">
              <a:solidFill>
                <a:srgbClr val="6F67F4"/>
              </a:solidFill>
              <a:latin typeface="Montserrat" pitchFamily="2" charset="77"/>
            </a:endParaRP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CBEF69-380C-97D2-751C-16B882621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29" y="1670772"/>
            <a:ext cx="7772400" cy="48553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44760" y="375832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dirty="0">
                <a:solidFill>
                  <a:srgbClr val="6F67F4"/>
                </a:solidFill>
                <a:latin typeface="Barlow" pitchFamily="2" charset="77"/>
              </a:rPr>
              <a:t>Looking</a:t>
            </a:r>
            <a:r>
              <a:rPr lang="en-US" dirty="0">
                <a:solidFill>
                  <a:srgbClr val="6F67F4"/>
                </a:solidFill>
              </a:rPr>
              <a:t> forward to discussing these findings further.</a:t>
            </a:r>
            <a:r>
              <a:rPr lang="en-US" sz="4800" dirty="0">
                <a:solidFill>
                  <a:srgbClr val="6F67F4"/>
                </a:solidFill>
              </a:rPr>
              <a:t> </a:t>
            </a:r>
            <a:endParaRPr lang="en-US" sz="4450" dirty="0">
              <a:solidFill>
                <a:srgbClr val="6F67F4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28" y="1961970"/>
            <a:ext cx="6292572" cy="4305419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9B4B21F-7139-DA90-07EB-CDDC631E7FAF}"/>
              </a:ext>
            </a:extLst>
          </p:cNvPr>
          <p:cNvSpPr/>
          <p:nvPr/>
        </p:nvSpPr>
        <p:spPr>
          <a:xfrm>
            <a:off x="8444760" y="340197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Thanks</a:t>
            </a:r>
            <a:r>
              <a:rPr lang="zh-CN" alt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！</a:t>
            </a:r>
            <a:endParaRPr lang="en-US" altLang="zh-CN" sz="4450" b="1" dirty="0">
              <a:solidFill>
                <a:srgbClr val="7068F4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80B78B-B274-15AF-98B6-2088F39A7587}"/>
              </a:ext>
            </a:extLst>
          </p:cNvPr>
          <p:cNvSpPr txBox="1"/>
          <p:nvPr/>
        </p:nvSpPr>
        <p:spPr>
          <a:xfrm>
            <a:off x="6244709" y="2200161"/>
            <a:ext cx="7812254" cy="350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indent="0">
              <a:lnSpc>
                <a:spcPts val="2300"/>
              </a:lnSpc>
              <a:buNone/>
              <a:defRPr sz="1450">
                <a:solidFill>
                  <a:srgbClr val="272525"/>
                </a:solidFill>
                <a:latin typeface="Montserrat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77"/>
              </a:rPr>
              <a:t>12 </a:t>
            </a:r>
            <a:r>
              <a:rPr lang="en-US" dirty="0">
                <a:latin typeface="Montserrat" pitchFamily="2" charset="77"/>
              </a:rPr>
              <a:t>top-of-funnel channels were evaluated using Marketing Mix Modeling (MMM) results.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Identified </a:t>
            </a:r>
            <a:r>
              <a:rPr lang="en-US" b="1" dirty="0">
                <a:latin typeface="Montserrat" pitchFamily="2" charset="77"/>
              </a:rPr>
              <a:t>$</a:t>
            </a:r>
            <a:r>
              <a:rPr lang="en-US" sz="1400" b="1" dirty="0">
                <a:latin typeface="Montserrat" pitchFamily="2" charset="77"/>
              </a:rPr>
              <a:t>263K+</a:t>
            </a:r>
            <a:r>
              <a:rPr lang="en-US" b="1" dirty="0">
                <a:latin typeface="Montserrat" pitchFamily="2" charset="77"/>
              </a:rPr>
              <a:t> </a:t>
            </a:r>
            <a:r>
              <a:rPr lang="en-US" dirty="0">
                <a:latin typeface="Montserrat" pitchFamily="2" charset="77"/>
              </a:rPr>
              <a:t>in spend across underperforming channels (ROI &lt; 2), including Facebook Promoting, Influencer Macro/Micro, and Snap.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Reallocating this budget to high-performing channels (e.g., Pinterest, </a:t>
            </a:r>
            <a:r>
              <a:rPr lang="en-US" dirty="0" err="1">
                <a:latin typeface="Montserrat" pitchFamily="2" charset="77"/>
              </a:rPr>
              <a:t>Adwords</a:t>
            </a:r>
            <a:r>
              <a:rPr lang="en-US" dirty="0">
                <a:latin typeface="Montserrat" pitchFamily="2" charset="77"/>
              </a:rPr>
              <a:t> Non-Brand) could unlock up to </a:t>
            </a:r>
            <a:r>
              <a:rPr lang="en-US" sz="1400" b="1" dirty="0">
                <a:latin typeface="Montserrat" pitchFamily="2" charset="77"/>
              </a:rPr>
              <a:t>$165K</a:t>
            </a:r>
            <a:r>
              <a:rPr lang="zh-CN" altLang="en-US" sz="1400" b="1" dirty="0">
                <a:latin typeface="Montserrat" pitchFamily="2" charset="77"/>
              </a:rPr>
              <a:t>～</a:t>
            </a:r>
            <a:r>
              <a:rPr lang="en-US" sz="1400" b="1" dirty="0">
                <a:latin typeface="Montserrat" pitchFamily="2" charset="77"/>
              </a:rPr>
              <a:t> $221K ( +</a:t>
            </a:r>
            <a:r>
              <a:rPr lang="en-US" altLang="zh-CN" sz="1400" b="1" dirty="0">
                <a:latin typeface="Montserrat" pitchFamily="2" charset="77"/>
              </a:rPr>
              <a:t>104</a:t>
            </a:r>
            <a:r>
              <a:rPr lang="en-US" sz="1400" b="1" dirty="0">
                <a:latin typeface="Montserrat" pitchFamily="2" charset="77"/>
              </a:rPr>
              <a:t>% ) </a:t>
            </a:r>
            <a:r>
              <a:rPr lang="en-US" sz="1400" dirty="0">
                <a:latin typeface="Montserrat" pitchFamily="2" charset="77"/>
              </a:rPr>
              <a:t>incremental revenue</a:t>
            </a:r>
            <a:r>
              <a:rPr lang="en-US" dirty="0">
                <a:latin typeface="Montserrat" pitchFamily="2" charset="7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Channels like TikTok and Facebook </a:t>
            </a:r>
            <a:r>
              <a:rPr lang="en-US" dirty="0" err="1">
                <a:latin typeface="Montserrat" pitchFamily="2" charset="77"/>
              </a:rPr>
              <a:t>AdvShopping</a:t>
            </a:r>
            <a:r>
              <a:rPr lang="en-US" dirty="0">
                <a:latin typeface="Montserrat" pitchFamily="2" charset="77"/>
              </a:rPr>
              <a:t> show promise but require further testing and refinement.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Next steps include reallocating spend, testing Watchlist channels, and reducing channel overlap.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23A39A8-1DB5-67D4-F69C-E54889F6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82237D77-CEB9-A66F-52C1-0767E5A3AF6A}"/>
              </a:ext>
            </a:extLst>
          </p:cNvPr>
          <p:cNvSpPr/>
          <p:nvPr/>
        </p:nvSpPr>
        <p:spPr>
          <a:xfrm>
            <a:off x="6244709" y="1314807"/>
            <a:ext cx="7627382" cy="1211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Executive Summary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D2625-38C2-835C-3D2E-2463BB348A5F}"/>
              </a:ext>
            </a:extLst>
          </p:cNvPr>
          <p:cNvSpPr txBox="1"/>
          <p:nvPr/>
        </p:nvSpPr>
        <p:spPr>
          <a:xfrm>
            <a:off x="7019624" y="7781446"/>
            <a:ext cx="5952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Montserrat" pitchFamily="2" charset="77"/>
              </a:rPr>
              <a:t>Note: See Appendix for detailed estimation assumptions and calculations.</a:t>
            </a:r>
          </a:p>
        </p:txBody>
      </p:sp>
    </p:spTree>
    <p:extLst>
      <p:ext uri="{BB962C8B-B14F-4D97-AF65-F5344CB8AC3E}">
        <p14:creationId xmlns:p14="http://schemas.microsoft.com/office/powerpoint/2010/main" val="134011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86D60-E40C-33BE-F0F7-27BF639E8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83A3618-8CFA-5457-7F76-5A41B2197DC1}"/>
              </a:ext>
            </a:extLst>
          </p:cNvPr>
          <p:cNvSpPr/>
          <p:nvPr/>
        </p:nvSpPr>
        <p:spPr>
          <a:xfrm>
            <a:off x="758309" y="612219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Question &amp; Objective </a:t>
            </a:r>
            <a:endParaRPr lang="en-US" sz="35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82855-40F4-6FD0-BD95-EB41A85B567A}"/>
              </a:ext>
            </a:extLst>
          </p:cNvPr>
          <p:cNvSpPr txBox="1"/>
          <p:nvPr/>
        </p:nvSpPr>
        <p:spPr>
          <a:xfrm>
            <a:off x="758309" y="1488828"/>
            <a:ext cx="73152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dirty="0">
                <a:solidFill>
                  <a:srgbClr val="6F67F4"/>
                </a:solidFill>
                <a:latin typeface="Barlow" pitchFamily="2" charset="77"/>
              </a:rPr>
              <a:t>Business Context:</a:t>
            </a:r>
            <a:br>
              <a:rPr lang="en-US" dirty="0">
                <a:latin typeface="Barlow" pitchFamily="2" charset="77"/>
              </a:rPr>
            </a:br>
            <a:r>
              <a:rPr lang="en-US" dirty="0">
                <a:latin typeface="Barlow" pitchFamily="2" charset="77"/>
              </a:rPr>
              <a:t>[Brand Name] is investing across multiple top-of-funnel (TOF) marketing channels to </a:t>
            </a:r>
            <a:r>
              <a:rPr lang="en-US" b="1" dirty="0">
                <a:latin typeface="Barlow" pitchFamily="2" charset="77"/>
              </a:rPr>
              <a:t>acquire new customers </a:t>
            </a:r>
            <a:r>
              <a:rPr lang="en-US" dirty="0">
                <a:latin typeface="Barlow" pitchFamily="2" charset="77"/>
              </a:rPr>
              <a:t>and </a:t>
            </a:r>
            <a:r>
              <a:rPr lang="en-US" b="1" dirty="0">
                <a:latin typeface="Barlow" pitchFamily="2" charset="77"/>
              </a:rPr>
              <a:t>grow brand awareness.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DC8972-5779-5664-A9BE-51DB3A57136E}"/>
              </a:ext>
            </a:extLst>
          </p:cNvPr>
          <p:cNvSpPr txBox="1"/>
          <p:nvPr/>
        </p:nvSpPr>
        <p:spPr>
          <a:xfrm>
            <a:off x="758309" y="2718696"/>
            <a:ext cx="73152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dirty="0">
                <a:solidFill>
                  <a:srgbClr val="6F67F4"/>
                </a:solidFill>
                <a:latin typeface="Barlow" pitchFamily="2" charset="77"/>
              </a:rPr>
              <a:t>Key Business 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" pitchFamily="2" charset="77"/>
              </a:rPr>
              <a:t>Which TOF channels are driving strong ROI and revenue?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" pitchFamily="2" charset="77"/>
              </a:rPr>
              <a:t>Are there any underperforming or inefficient channels?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" pitchFamily="2" charset="77"/>
              </a:rPr>
              <a:t>How can we optimize spend to improve marketing efficiency?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E58BED-D679-C5EA-2934-A81D95DE208B}"/>
              </a:ext>
            </a:extLst>
          </p:cNvPr>
          <p:cNvSpPr txBox="1"/>
          <p:nvPr/>
        </p:nvSpPr>
        <p:spPr>
          <a:xfrm>
            <a:off x="758309" y="4225563"/>
            <a:ext cx="73152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dirty="0">
                <a:solidFill>
                  <a:srgbClr val="6F67F4"/>
                </a:solidFill>
                <a:latin typeface="Barlow" pitchFamily="2" charset="77"/>
              </a:rPr>
              <a:t>Analysis Objectives: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Barlow" pitchFamily="2" charset="77"/>
              </a:rPr>
              <a:t>Evaluate performance of all [Brand Name]'s top-of-funnel (TOF)  channels using MMM outputs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72525"/>
                </a:solidFill>
                <a:latin typeface="Barlow" pitchFamily="2" charset="77"/>
                <a:ea typeface="Barlow Bold" pitchFamily="34" charset="-122"/>
                <a:cs typeface="Barlow Bold" pitchFamily="34" charset="-120"/>
              </a:rPr>
              <a:t>Identify</a:t>
            </a:r>
            <a:r>
              <a:rPr lang="zh-CN" altLang="en-US" dirty="0">
                <a:solidFill>
                  <a:srgbClr val="272525"/>
                </a:solidFill>
                <a:latin typeface="Barlow" pitchFamily="2" charset="77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altLang="zh-CN" dirty="0">
                <a:solidFill>
                  <a:srgbClr val="272525"/>
                </a:solidFill>
                <a:latin typeface="Barlow" pitchFamily="2" charset="77"/>
                <a:ea typeface="Barlow Bold" pitchFamily="34" charset="-122"/>
                <a:cs typeface="Barlow Bold" pitchFamily="34" charset="-120"/>
              </a:rPr>
              <a:t>overperforming and </a:t>
            </a:r>
            <a:r>
              <a:rPr lang="en-US" dirty="0">
                <a:solidFill>
                  <a:srgbClr val="272525"/>
                </a:solidFill>
                <a:latin typeface="Barlow" pitchFamily="2" charset="77"/>
                <a:ea typeface="Barlow Bold" pitchFamily="34" charset="-122"/>
                <a:cs typeface="Barlow Bold" pitchFamily="34" charset="-120"/>
              </a:rPr>
              <a:t> underperforming channels and c</a:t>
            </a:r>
            <a:r>
              <a:rPr lang="en-US" dirty="0">
                <a:latin typeface="Barlow" pitchFamily="2" charset="77"/>
              </a:rPr>
              <a:t>lassify each channel as GOOD, WATCHLIST, or WEAK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Barlow" pitchFamily="2" charset="77"/>
              </a:rPr>
              <a:t>Identify high-cost low-return areas and recommend reallocation </a:t>
            </a:r>
            <a:r>
              <a:rPr lang="en-US" dirty="0">
                <a:solidFill>
                  <a:srgbClr val="272525"/>
                </a:solidFill>
                <a:latin typeface="Barlow" pitchFamily="2" charset="77"/>
                <a:ea typeface="Barlow Bold" pitchFamily="34" charset="-122"/>
                <a:cs typeface="Barlow Bold" pitchFamily="34" charset="-120"/>
              </a:rPr>
              <a:t>to improve ROI and revenue</a:t>
            </a:r>
            <a:endParaRPr lang="en-US" dirty="0"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099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304" y="564356"/>
            <a:ext cx="4208145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Methodology &amp; Data Fusion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4" y="1366718"/>
            <a:ext cx="4543782" cy="284157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364" y="2232898"/>
            <a:ext cx="5079902" cy="27579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8304" y="5354360"/>
            <a:ext cx="643413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two core datasets to create a comprehensive view:</a:t>
            </a:r>
            <a:endParaRPr lang="en-US" sz="1400" dirty="0"/>
          </a:p>
        </p:txBody>
      </p:sp>
      <p:sp>
        <p:nvSpPr>
          <p:cNvPr id="9" name="Shape 4"/>
          <p:cNvSpPr/>
          <p:nvPr/>
        </p:nvSpPr>
        <p:spPr>
          <a:xfrm>
            <a:off x="718304" y="5717858"/>
            <a:ext cx="6434138" cy="832842"/>
          </a:xfrm>
          <a:prstGeom prst="roundRect">
            <a:avLst>
              <a:gd name="adj" fmla="val 14418"/>
            </a:avLst>
          </a:prstGeom>
          <a:solidFill>
            <a:srgbClr val="EEEFF5"/>
          </a:solidFill>
          <a:ln/>
          <a:effectLst>
            <a:outerShdw blurRad="33020" dist="1651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000"/>
          </a:p>
        </p:txBody>
      </p:sp>
      <p:sp>
        <p:nvSpPr>
          <p:cNvPr id="10" name="Text 5"/>
          <p:cNvSpPr/>
          <p:nvPr/>
        </p:nvSpPr>
        <p:spPr>
          <a:xfrm>
            <a:off x="851654" y="5851208"/>
            <a:ext cx="175545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ROI Percentiles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851654" y="6203871"/>
            <a:ext cx="6167437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Confidence levels and model uncertainty metrics for each channel</a:t>
            </a:r>
            <a:endParaRPr lang="en-US" sz="1100" dirty="0"/>
          </a:p>
        </p:txBody>
      </p:sp>
      <p:sp>
        <p:nvSpPr>
          <p:cNvPr id="12" name="Shape 7"/>
          <p:cNvSpPr/>
          <p:nvPr/>
        </p:nvSpPr>
        <p:spPr>
          <a:xfrm>
            <a:off x="718304" y="6684050"/>
            <a:ext cx="6434138" cy="832842"/>
          </a:xfrm>
          <a:prstGeom prst="roundRect">
            <a:avLst>
              <a:gd name="adj" fmla="val 14418"/>
            </a:avLst>
          </a:prstGeom>
          <a:solidFill>
            <a:srgbClr val="EEEFF5"/>
          </a:solidFill>
          <a:ln/>
          <a:effectLst>
            <a:outerShdw blurRad="33020" dist="1651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851654" y="6817400"/>
            <a:ext cx="175545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 Overview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851654" y="7170063"/>
            <a:ext cx="6167437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and spend estimates based on marketing mix modeling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7828482" y="5354360"/>
            <a:ext cx="643413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Uncertainty Rate Calculation: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7485578" y="5736669"/>
            <a:ext cx="6434138" cy="373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2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995" y="5837186"/>
            <a:ext cx="6434138" cy="37361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820862" y="7170063"/>
            <a:ext cx="643413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i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Note: Channel names have been aligned across data sources for consistency.</a:t>
            </a:r>
            <a:endParaRPr lang="en-US" sz="1100" i="1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B8F057D-E2EF-7307-3842-4D7BE593F385}"/>
              </a:ext>
            </a:extLst>
          </p:cNvPr>
          <p:cNvSpPr/>
          <p:nvPr/>
        </p:nvSpPr>
        <p:spPr>
          <a:xfrm>
            <a:off x="6866169" y="3024654"/>
            <a:ext cx="593884" cy="429009"/>
          </a:xfrm>
          <a:prstGeom prst="rightArrow">
            <a:avLst/>
          </a:prstGeom>
          <a:solidFill>
            <a:srgbClr val="6F67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D9761-D60F-FA83-61B7-6FE5588BB351}"/>
              </a:ext>
            </a:extLst>
          </p:cNvPr>
          <p:cNvSpPr txBox="1"/>
          <p:nvPr/>
        </p:nvSpPr>
        <p:spPr>
          <a:xfrm>
            <a:off x="7802957" y="6538255"/>
            <a:ext cx="5317140" cy="63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1650"/>
              </a:lnSpc>
              <a:buNone/>
              <a:defRPr sz="120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Measures how volatile the modeled ROI 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lower the rate, the more reliable the prediction.</a:t>
            </a:r>
          </a:p>
        </p:txBody>
      </p:sp>
      <p:pic>
        <p:nvPicPr>
          <p:cNvPr id="20" name="Picture 19" descr="A screenshot of a table&#10;&#10;AI-generated content may be incorrect.">
            <a:extLst>
              <a:ext uri="{FF2B5EF4-FFF2-40B4-BE49-F238E27FC236}">
                <a16:creationId xmlns:a16="http://schemas.microsoft.com/office/drawing/2014/main" id="{47E1E775-2E8B-66EC-1706-169610B85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8493" y="2297095"/>
            <a:ext cx="6331223" cy="176775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E2EF862-FA42-D41E-0753-3D8C704D03AF}"/>
              </a:ext>
            </a:extLst>
          </p:cNvPr>
          <p:cNvSpPr/>
          <p:nvPr/>
        </p:nvSpPr>
        <p:spPr>
          <a:xfrm>
            <a:off x="10977355" y="2289211"/>
            <a:ext cx="528846" cy="1790882"/>
          </a:xfrm>
          <a:prstGeom prst="rect">
            <a:avLst/>
          </a:prstGeom>
          <a:noFill/>
          <a:ln w="28575">
            <a:solidFill>
              <a:srgbClr val="6F6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E3F531-EA95-39DB-2C6A-C7462B1A3279}"/>
              </a:ext>
            </a:extLst>
          </p:cNvPr>
          <p:cNvSpPr/>
          <p:nvPr/>
        </p:nvSpPr>
        <p:spPr>
          <a:xfrm>
            <a:off x="2059436" y="1366718"/>
            <a:ext cx="888480" cy="148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155" y="524113"/>
            <a:ext cx="4705350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Top-of-Funnel (TOF) Channels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666155" y="1148001"/>
            <a:ext cx="13298091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Narrowed focus to true top-of-funnel (TOF) channels: e.g., non-brand search, prospecting, influencer, display, etc.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66155" y="1419582"/>
            <a:ext cx="13298091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Excluded clear retargeting or conversion-focused platforms from this analysis.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66155" y="4867647"/>
            <a:ext cx="1627823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✅</a:t>
            </a:r>
            <a:r>
              <a:rPr lang="en-US" sz="1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Included Channels </a:t>
            </a:r>
            <a:endParaRPr lang="en-US" sz="1600" b="1" dirty="0"/>
          </a:p>
        </p:txBody>
      </p:sp>
      <p:sp>
        <p:nvSpPr>
          <p:cNvPr id="9" name="Text 5"/>
          <p:cNvSpPr/>
          <p:nvPr/>
        </p:nvSpPr>
        <p:spPr>
          <a:xfrm>
            <a:off x="666155" y="5202332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awareness, discovery, or prospecting: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66155" y="5511537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Adwords – Non-Brand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6155" y="5752639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Sponsored – Brand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6155" y="5993740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Sponsored – Non-Brand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666155" y="6234842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</a:rPr>
              <a:t>Bing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66155" y="6475943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– </a:t>
            </a:r>
            <a:r>
              <a:rPr lang="en-US" sz="12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AdvShopping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666155" y="6717045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– Prospecting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3617072" y="5511537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Influencer – Macro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3617072" y="5752639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Influencer – Micro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3617072" y="5993741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</a:rPr>
              <a:t>Pinterest</a:t>
            </a:r>
          </a:p>
          <a:p>
            <a:pPr marL="342900" indent="-342900" algn="l">
              <a:lnSpc>
                <a:spcPts val="155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3617072" y="6234842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</a:rPr>
              <a:t>Snap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3617072" y="6475944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TTD – Display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617072" y="6717045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TikTok</a:t>
            </a:r>
          </a:p>
          <a:p>
            <a:pPr marL="342900" indent="-342900" algn="l">
              <a:lnSpc>
                <a:spcPts val="1550"/>
              </a:lnSpc>
              <a:buSzPct val="100000"/>
              <a:buChar char="•"/>
            </a:pP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7473672" y="4867647"/>
            <a:ext cx="1627823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❌</a:t>
            </a:r>
            <a:r>
              <a:rPr lang="en-US" sz="1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Excluded Channels</a:t>
            </a:r>
            <a:endParaRPr lang="en-US" sz="1600" b="1" dirty="0"/>
          </a:p>
        </p:txBody>
      </p:sp>
      <p:sp>
        <p:nvSpPr>
          <p:cNvPr id="23" name="Text 19"/>
          <p:cNvSpPr/>
          <p:nvPr/>
        </p:nvSpPr>
        <p:spPr>
          <a:xfrm>
            <a:off x="7473672" y="5202332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retargeting, branded queries, or conversion: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7473672" y="5511537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sz="12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Adwords</a:t>
            </a: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Performance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7473672" y="5752639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DSP – Prospecting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7473672" y="5993740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DSP – Retargeting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7473672" y="6234842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550"/>
              </a:lnSpc>
              <a:buSzPct val="100000"/>
              <a:buFontTx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Sends (Imputed Cost)</a:t>
            </a:r>
            <a:endParaRPr lang="en-US" sz="1200" dirty="0"/>
          </a:p>
        </p:txBody>
      </p:sp>
      <p:sp>
        <p:nvSpPr>
          <p:cNvPr id="28" name="Text 24"/>
          <p:cNvSpPr/>
          <p:nvPr/>
        </p:nvSpPr>
        <p:spPr>
          <a:xfrm>
            <a:off x="7473672" y="6475943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– Promoting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7473672" y="6717045"/>
            <a:ext cx="64981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– Retargeting</a:t>
            </a:r>
            <a:endParaRPr lang="en-US" sz="1200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0EE8DC3-A726-C3FA-7822-4612BD73B905}"/>
              </a:ext>
            </a:extLst>
          </p:cNvPr>
          <p:cNvSpPr/>
          <p:nvPr/>
        </p:nvSpPr>
        <p:spPr>
          <a:xfrm>
            <a:off x="7105497" y="2932944"/>
            <a:ext cx="593884" cy="429009"/>
          </a:xfrm>
          <a:prstGeom prst="rightArrow">
            <a:avLst/>
          </a:prstGeom>
          <a:solidFill>
            <a:srgbClr val="6F67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screenshot of a data&#10;&#10;AI-generated content may be incorrect.">
            <a:extLst>
              <a:ext uri="{FF2B5EF4-FFF2-40B4-BE49-F238E27FC236}">
                <a16:creationId xmlns:a16="http://schemas.microsoft.com/office/drawing/2014/main" id="{1AF424A7-C3C6-153E-5DDF-C081250D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0"/>
          <a:stretch>
            <a:fillRect/>
          </a:stretch>
        </p:blipFill>
        <p:spPr>
          <a:xfrm>
            <a:off x="7826781" y="2392017"/>
            <a:ext cx="5919699" cy="1414792"/>
          </a:xfrm>
          <a:prstGeom prst="rect">
            <a:avLst/>
          </a:prstGeom>
        </p:spPr>
      </p:pic>
      <p:pic>
        <p:nvPicPr>
          <p:cNvPr id="42" name="Picture 41" descr="A screenshot of a table&#10;&#10;AI-generated content may be incorrect.">
            <a:extLst>
              <a:ext uri="{FF2B5EF4-FFF2-40B4-BE49-F238E27FC236}">
                <a16:creationId xmlns:a16="http://schemas.microsoft.com/office/drawing/2014/main" id="{3EAD9C58-5B17-7A44-CE79-3E7617616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55" y="2197173"/>
            <a:ext cx="6331223" cy="17677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19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231833"/>
            <a:ext cx="7530941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 Framework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58309" y="3902750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Primary Metrics to Judge "Good vs Bad" Channels.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615577"/>
            <a:ext cx="460296" cy="4602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48753" y="4724876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Expected ROI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448753" y="5138142"/>
            <a:ext cx="5751314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Are returns strong enough to justify continued investment? Higher ROI indicates better channel efficiency.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214" y="4615577"/>
            <a:ext cx="460296" cy="4602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20658" y="4724876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Uncertainty Rate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8120658" y="5138142"/>
            <a:ext cx="575143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 we trust the modeled ROI? Lower uncertainty means more reliable predictions.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6187797"/>
            <a:ext cx="460296" cy="4602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48753" y="6297097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Channel Spend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448753" y="6710363"/>
            <a:ext cx="5751314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 investment substantial enough to generate meaningful results? Higher spend improves statistical significance.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214" y="6187797"/>
            <a:ext cx="460296" cy="46029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20658" y="6297097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Predicted Revenue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8120658" y="6710363"/>
            <a:ext cx="575143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 the revenue contribution material to the business? Larger revenue impact means higher strategic value.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90337"/>
            <a:ext cx="8978741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 </a:t>
            </a:r>
            <a:r>
              <a:rPr lang="en-US" sz="3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Framework</a:t>
            </a: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: Good vs. Weak Channels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57595" y="1513582"/>
            <a:ext cx="13113782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thresholds are customized based on this case's channel mix and spend scale.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KPI benchmark is grounded in observed model output and practical significance—ensuring the ROI is not only statistically reliable, but also business-meaningful.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58309" y="2775109"/>
            <a:ext cx="2719864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GOOD Top-of-Funnel Channel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58309" y="3225165"/>
            <a:ext cx="6358652" cy="2885599"/>
          </a:xfrm>
          <a:prstGeom prst="roundRect">
            <a:avLst>
              <a:gd name="adj" fmla="val 506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65929" y="3232785"/>
            <a:ext cx="6342698" cy="470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29164" y="3337798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3046928" y="3337798"/>
            <a:ext cx="178153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Threshold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160883" y="3337798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Reason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765929" y="3702844"/>
            <a:ext cx="6342698" cy="4700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29164" y="3807857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ROI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3046928" y="3807857"/>
            <a:ext cx="178153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≥ 3.0X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5160883" y="3807857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top-line return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765929" y="4172902"/>
            <a:ext cx="6342698" cy="470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29164" y="4277916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Uncertainty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3046928" y="4277916"/>
            <a:ext cx="178153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 1.5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5160883" y="4277916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Reliable modeling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765929" y="4642961"/>
            <a:ext cx="6342698" cy="7300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29164" y="4747974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3046928" y="4747974"/>
            <a:ext cx="178153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≥ $10K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5160883" y="4747974"/>
            <a:ext cx="1785342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Statistically meaningful</a:t>
            </a:r>
            <a:endParaRPr lang="en-US" sz="1250" dirty="0"/>
          </a:p>
        </p:txBody>
      </p:sp>
      <p:sp>
        <p:nvSpPr>
          <p:cNvPr id="22" name="Shape 20"/>
          <p:cNvSpPr/>
          <p:nvPr/>
        </p:nvSpPr>
        <p:spPr>
          <a:xfrm>
            <a:off x="765929" y="5373053"/>
            <a:ext cx="6342698" cy="7300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29164" y="5478066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3046928" y="5478066"/>
            <a:ext cx="178153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≥ $100K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5160883" y="5478066"/>
            <a:ext cx="1785342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Substantial contribution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7521059" y="2775109"/>
            <a:ext cx="277963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WEAK Top-of-Funnel Channel</a:t>
            </a: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7521059" y="3225165"/>
            <a:ext cx="6358652" cy="2365534"/>
          </a:xfrm>
          <a:prstGeom prst="roundRect">
            <a:avLst>
              <a:gd name="adj" fmla="val 618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528679" y="3232785"/>
            <a:ext cx="6342698" cy="470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691914" y="3337798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</a:t>
            </a:r>
            <a:endParaRPr lang="en-US" sz="1250" dirty="0"/>
          </a:p>
        </p:txBody>
      </p:sp>
      <p:sp>
        <p:nvSpPr>
          <p:cNvPr id="30" name="Text 28"/>
          <p:cNvSpPr/>
          <p:nvPr/>
        </p:nvSpPr>
        <p:spPr>
          <a:xfrm>
            <a:off x="9809678" y="3337798"/>
            <a:ext cx="178153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Threshold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11923633" y="3337798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Reason</a:t>
            </a:r>
            <a:endParaRPr lang="en-US" sz="1250" dirty="0"/>
          </a:p>
        </p:txBody>
      </p:sp>
      <p:sp>
        <p:nvSpPr>
          <p:cNvPr id="32" name="Shape 30"/>
          <p:cNvSpPr/>
          <p:nvPr/>
        </p:nvSpPr>
        <p:spPr>
          <a:xfrm>
            <a:off x="7528679" y="3702844"/>
            <a:ext cx="6342698" cy="4700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7691914" y="3807857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ROI</a:t>
            </a:r>
            <a:endParaRPr lang="en-US" sz="1250" dirty="0"/>
          </a:p>
        </p:txBody>
      </p:sp>
      <p:sp>
        <p:nvSpPr>
          <p:cNvPr id="34" name="Text 32"/>
          <p:cNvSpPr/>
          <p:nvPr/>
        </p:nvSpPr>
        <p:spPr>
          <a:xfrm>
            <a:off x="9809678" y="3807857"/>
            <a:ext cx="178153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≤ 1.5X</a:t>
            </a:r>
            <a:endParaRPr lang="en-US" sz="1250" dirty="0"/>
          </a:p>
        </p:txBody>
      </p:sp>
      <p:sp>
        <p:nvSpPr>
          <p:cNvPr id="35" name="Text 33"/>
          <p:cNvSpPr/>
          <p:nvPr/>
        </p:nvSpPr>
        <p:spPr>
          <a:xfrm>
            <a:off x="11923633" y="3807857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return</a:t>
            </a:r>
            <a:endParaRPr lang="en-US" sz="1250" dirty="0"/>
          </a:p>
        </p:txBody>
      </p:sp>
      <p:sp>
        <p:nvSpPr>
          <p:cNvPr id="36" name="Shape 34"/>
          <p:cNvSpPr/>
          <p:nvPr/>
        </p:nvSpPr>
        <p:spPr>
          <a:xfrm>
            <a:off x="7528679" y="4172902"/>
            <a:ext cx="6342698" cy="470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691914" y="4277916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Uncertainty</a:t>
            </a:r>
            <a:endParaRPr lang="en-US" sz="1250" dirty="0"/>
          </a:p>
        </p:txBody>
      </p:sp>
      <p:sp>
        <p:nvSpPr>
          <p:cNvPr id="38" name="Text 36"/>
          <p:cNvSpPr/>
          <p:nvPr/>
        </p:nvSpPr>
        <p:spPr>
          <a:xfrm>
            <a:off x="9809678" y="4277916"/>
            <a:ext cx="178153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&gt; 1.5</a:t>
            </a:r>
            <a:endParaRPr lang="en-US" sz="1250" dirty="0"/>
          </a:p>
        </p:txBody>
      </p:sp>
      <p:sp>
        <p:nvSpPr>
          <p:cNvPr id="39" name="Text 37"/>
          <p:cNvSpPr/>
          <p:nvPr/>
        </p:nvSpPr>
        <p:spPr>
          <a:xfrm>
            <a:off x="11923633" y="4277916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 noisy to rely on</a:t>
            </a:r>
            <a:endParaRPr lang="en-US" sz="1250" dirty="0"/>
          </a:p>
        </p:txBody>
      </p:sp>
      <p:sp>
        <p:nvSpPr>
          <p:cNvPr id="40" name="Shape 38"/>
          <p:cNvSpPr/>
          <p:nvPr/>
        </p:nvSpPr>
        <p:spPr>
          <a:xfrm>
            <a:off x="7528679" y="4642961"/>
            <a:ext cx="6342698" cy="4700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691914" y="4747974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</a:t>
            </a:r>
            <a:endParaRPr lang="en-US" sz="1250" dirty="0"/>
          </a:p>
        </p:txBody>
      </p:sp>
      <p:sp>
        <p:nvSpPr>
          <p:cNvPr id="42" name="Text 40"/>
          <p:cNvSpPr/>
          <p:nvPr/>
        </p:nvSpPr>
        <p:spPr>
          <a:xfrm>
            <a:off x="9809678" y="4747974"/>
            <a:ext cx="178153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≤ $5K</a:t>
            </a:r>
            <a:endParaRPr lang="en-US" sz="1250" dirty="0"/>
          </a:p>
        </p:txBody>
      </p:sp>
      <p:sp>
        <p:nvSpPr>
          <p:cNvPr id="43" name="Text 41"/>
          <p:cNvSpPr/>
          <p:nvPr/>
        </p:nvSpPr>
        <p:spPr>
          <a:xfrm>
            <a:off x="11923633" y="4747974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Insufficient signal</a:t>
            </a:r>
            <a:endParaRPr lang="en-US" sz="1250" dirty="0"/>
          </a:p>
        </p:txBody>
      </p:sp>
      <p:sp>
        <p:nvSpPr>
          <p:cNvPr id="44" name="Shape 42"/>
          <p:cNvSpPr/>
          <p:nvPr/>
        </p:nvSpPr>
        <p:spPr>
          <a:xfrm>
            <a:off x="7528679" y="5113020"/>
            <a:ext cx="6342698" cy="470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691914" y="5218033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</a:t>
            </a:r>
            <a:endParaRPr lang="en-US" sz="1250" dirty="0"/>
          </a:p>
        </p:txBody>
      </p:sp>
      <p:sp>
        <p:nvSpPr>
          <p:cNvPr id="46" name="Text 44"/>
          <p:cNvSpPr/>
          <p:nvPr/>
        </p:nvSpPr>
        <p:spPr>
          <a:xfrm>
            <a:off x="9809678" y="5218033"/>
            <a:ext cx="178153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 $50K</a:t>
            </a:r>
            <a:endParaRPr lang="en-US" sz="1250" dirty="0"/>
          </a:p>
        </p:txBody>
      </p:sp>
      <p:sp>
        <p:nvSpPr>
          <p:cNvPr id="47" name="Text 45"/>
          <p:cNvSpPr/>
          <p:nvPr/>
        </p:nvSpPr>
        <p:spPr>
          <a:xfrm>
            <a:off x="11923633" y="5218033"/>
            <a:ext cx="178534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 impact</a:t>
            </a:r>
            <a:endParaRPr lang="en-US" sz="1250" dirty="0"/>
          </a:p>
        </p:txBody>
      </p:sp>
      <p:sp>
        <p:nvSpPr>
          <p:cNvPr id="48" name="Text 46"/>
          <p:cNvSpPr/>
          <p:nvPr/>
        </p:nvSpPr>
        <p:spPr>
          <a:xfrm>
            <a:off x="757595" y="6911459"/>
            <a:ext cx="13113782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benchmarks are tailored to the current brand’s spend level and MMM output distribution.They help distinguish meaningful investment from statistical noise, aligning recommendations with business relevance.</a:t>
            </a:r>
            <a:endParaRPr lang="en-US" sz="1400" dirty="0"/>
          </a:p>
        </p:txBody>
      </p:sp>
      <p:sp>
        <p:nvSpPr>
          <p:cNvPr id="49" name="Text 47"/>
          <p:cNvSpPr/>
          <p:nvPr/>
        </p:nvSpPr>
        <p:spPr>
          <a:xfrm>
            <a:off x="758309" y="7179112"/>
            <a:ext cx="1311378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C39B64-D485-3253-2632-D556D3565603}"/>
              </a:ext>
            </a:extLst>
          </p:cNvPr>
          <p:cNvSpPr txBox="1"/>
          <p:nvPr/>
        </p:nvSpPr>
        <p:spPr>
          <a:xfrm>
            <a:off x="757595" y="6239917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Montserrat" pitchFamily="2" charset="77"/>
              </a:rPr>
              <a:t>Note: Watchlist = mixed signals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326" y="648295"/>
            <a:ext cx="7238524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50"/>
              </a:lnSpc>
            </a:pPr>
            <a:r>
              <a:rPr lang="en-US" sz="27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 </a:t>
            </a:r>
            <a:r>
              <a:rPr lang="en-US" sz="2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Framework</a:t>
            </a:r>
            <a:r>
              <a:rPr lang="en-US" sz="27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: Good vs. Weak Channels</a:t>
            </a:r>
            <a:endParaRPr lang="en-US" sz="2700" dirty="0"/>
          </a:p>
        </p:txBody>
      </p:sp>
      <p:sp>
        <p:nvSpPr>
          <p:cNvPr id="103" name="Shape 1">
            <a:extLst>
              <a:ext uri="{FF2B5EF4-FFF2-40B4-BE49-F238E27FC236}">
                <a16:creationId xmlns:a16="http://schemas.microsoft.com/office/drawing/2014/main" id="{4FBC64F3-C1D1-4BBC-69EF-E4DEAC4998FA}"/>
              </a:ext>
            </a:extLst>
          </p:cNvPr>
          <p:cNvSpPr/>
          <p:nvPr/>
        </p:nvSpPr>
        <p:spPr>
          <a:xfrm>
            <a:off x="749260" y="1255157"/>
            <a:ext cx="13131879" cy="6391037"/>
          </a:xfrm>
          <a:prstGeom prst="roundRect">
            <a:avLst>
              <a:gd name="adj" fmla="val 196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4" name="Shape 2">
            <a:extLst>
              <a:ext uri="{FF2B5EF4-FFF2-40B4-BE49-F238E27FC236}">
                <a16:creationId xmlns:a16="http://schemas.microsoft.com/office/drawing/2014/main" id="{93BCB90C-2B1B-1108-CAEC-BA8C0ED6600B}"/>
              </a:ext>
            </a:extLst>
          </p:cNvPr>
          <p:cNvSpPr/>
          <p:nvPr/>
        </p:nvSpPr>
        <p:spPr>
          <a:xfrm>
            <a:off x="756880" y="1262777"/>
            <a:ext cx="13116639" cy="6274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5" name="Text 3">
            <a:extLst>
              <a:ext uri="{FF2B5EF4-FFF2-40B4-BE49-F238E27FC236}">
                <a16:creationId xmlns:a16="http://schemas.microsoft.com/office/drawing/2014/main" id="{D13FB55A-FF57-BBE4-B8F9-4D4B74B5B876}"/>
              </a:ext>
            </a:extLst>
          </p:cNvPr>
          <p:cNvSpPr/>
          <p:nvPr/>
        </p:nvSpPr>
        <p:spPr>
          <a:xfrm>
            <a:off x="896422" y="1353860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Channel</a:t>
            </a:r>
            <a:endParaRPr lang="en-US" sz="1050" dirty="0"/>
          </a:p>
        </p:txBody>
      </p:sp>
      <p:sp>
        <p:nvSpPr>
          <p:cNvPr id="106" name="Text 4">
            <a:extLst>
              <a:ext uri="{FF2B5EF4-FFF2-40B4-BE49-F238E27FC236}">
                <a16:creationId xmlns:a16="http://schemas.microsoft.com/office/drawing/2014/main" id="{609DC89C-5F42-6D30-ABA1-5A070D4252E5}"/>
              </a:ext>
            </a:extLst>
          </p:cNvPr>
          <p:cNvSpPr/>
          <p:nvPr/>
        </p:nvSpPr>
        <p:spPr>
          <a:xfrm>
            <a:off x="3615333" y="1353860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Uncertainty Rate</a:t>
            </a:r>
            <a:endParaRPr lang="en-US" sz="1050" dirty="0"/>
          </a:p>
        </p:txBody>
      </p:sp>
      <p:sp>
        <p:nvSpPr>
          <p:cNvPr id="107" name="Text 5">
            <a:extLst>
              <a:ext uri="{FF2B5EF4-FFF2-40B4-BE49-F238E27FC236}">
                <a16:creationId xmlns:a16="http://schemas.microsoft.com/office/drawing/2014/main" id="{81FF58AE-6D09-9EBE-A2F5-754D033E5C81}"/>
              </a:ext>
            </a:extLst>
          </p:cNvPr>
          <p:cNvSpPr/>
          <p:nvPr/>
        </p:nvSpPr>
        <p:spPr>
          <a:xfrm>
            <a:off x="5127665" y="1353860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</a:t>
            </a:r>
            <a:endParaRPr lang="en-US" sz="1050" dirty="0"/>
          </a:p>
        </p:txBody>
      </p:sp>
      <p:sp>
        <p:nvSpPr>
          <p:cNvPr id="108" name="Text 6">
            <a:extLst>
              <a:ext uri="{FF2B5EF4-FFF2-40B4-BE49-F238E27FC236}">
                <a16:creationId xmlns:a16="http://schemas.microsoft.com/office/drawing/2014/main" id="{9B8CF08E-13E9-3D64-9A8B-57A0779A7DE9}"/>
              </a:ext>
            </a:extLst>
          </p:cNvPr>
          <p:cNvSpPr/>
          <p:nvPr/>
        </p:nvSpPr>
        <p:spPr>
          <a:xfrm>
            <a:off x="6439257" y="1353860"/>
            <a:ext cx="1281589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Revenue</a:t>
            </a:r>
            <a:endParaRPr lang="en-US" sz="1050" dirty="0"/>
          </a:p>
        </p:txBody>
      </p:sp>
      <p:sp>
        <p:nvSpPr>
          <p:cNvPr id="109" name="Text 7">
            <a:extLst>
              <a:ext uri="{FF2B5EF4-FFF2-40B4-BE49-F238E27FC236}">
                <a16:creationId xmlns:a16="http://schemas.microsoft.com/office/drawing/2014/main" id="{8CBAF007-368A-C79E-6E0F-465460560DC8}"/>
              </a:ext>
            </a:extLst>
          </p:cNvPr>
          <p:cNvSpPr/>
          <p:nvPr/>
        </p:nvSpPr>
        <p:spPr>
          <a:xfrm>
            <a:off x="8006596" y="1353860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ROI</a:t>
            </a:r>
            <a:endParaRPr lang="en-US" sz="1050" dirty="0"/>
          </a:p>
        </p:txBody>
      </p:sp>
      <p:sp>
        <p:nvSpPr>
          <p:cNvPr id="110" name="Text 8">
            <a:extLst>
              <a:ext uri="{FF2B5EF4-FFF2-40B4-BE49-F238E27FC236}">
                <a16:creationId xmlns:a16="http://schemas.microsoft.com/office/drawing/2014/main" id="{86E42E09-3BD6-D97F-D0C7-89FF2C29C1DE}"/>
              </a:ext>
            </a:extLst>
          </p:cNvPr>
          <p:cNvSpPr/>
          <p:nvPr/>
        </p:nvSpPr>
        <p:spPr>
          <a:xfrm>
            <a:off x="9545122" y="1353860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Verdict</a:t>
            </a:r>
            <a:endParaRPr lang="en-US" sz="1050" dirty="0"/>
          </a:p>
        </p:txBody>
      </p:sp>
      <p:sp>
        <p:nvSpPr>
          <p:cNvPr id="111" name="Text 9">
            <a:extLst>
              <a:ext uri="{FF2B5EF4-FFF2-40B4-BE49-F238E27FC236}">
                <a16:creationId xmlns:a16="http://schemas.microsoft.com/office/drawing/2014/main" id="{D0CA2542-E73E-96E1-6EEC-7E1C4AB7D429}"/>
              </a:ext>
            </a:extLst>
          </p:cNvPr>
          <p:cNvSpPr/>
          <p:nvPr/>
        </p:nvSpPr>
        <p:spPr>
          <a:xfrm>
            <a:off x="10856714" y="1353860"/>
            <a:ext cx="287774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Reasoning</a:t>
            </a:r>
            <a:endParaRPr lang="en-US" sz="1050" dirty="0"/>
          </a:p>
        </p:txBody>
      </p:sp>
      <p:sp>
        <p:nvSpPr>
          <p:cNvPr id="112" name="Shape 10">
            <a:extLst>
              <a:ext uri="{FF2B5EF4-FFF2-40B4-BE49-F238E27FC236}">
                <a16:creationId xmlns:a16="http://schemas.microsoft.com/office/drawing/2014/main" id="{29A9079D-853B-F57E-AFB9-48C9EA7A13D2}"/>
              </a:ext>
            </a:extLst>
          </p:cNvPr>
          <p:cNvSpPr/>
          <p:nvPr/>
        </p:nvSpPr>
        <p:spPr>
          <a:xfrm>
            <a:off x="756880" y="1890236"/>
            <a:ext cx="13116639" cy="4048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3" name="Text 11">
            <a:extLst>
              <a:ext uri="{FF2B5EF4-FFF2-40B4-BE49-F238E27FC236}">
                <a16:creationId xmlns:a16="http://schemas.microsoft.com/office/drawing/2014/main" id="{70D1FA52-86AE-2ACA-95FA-668E983609FD}"/>
              </a:ext>
            </a:extLst>
          </p:cNvPr>
          <p:cNvSpPr/>
          <p:nvPr/>
        </p:nvSpPr>
        <p:spPr>
          <a:xfrm>
            <a:off x="896422" y="1981319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Adwords - Non-Brand</a:t>
            </a:r>
            <a:endParaRPr lang="en-US" sz="1050" dirty="0"/>
          </a:p>
        </p:txBody>
      </p:sp>
      <p:sp>
        <p:nvSpPr>
          <p:cNvPr id="114" name="Text 12">
            <a:extLst>
              <a:ext uri="{FF2B5EF4-FFF2-40B4-BE49-F238E27FC236}">
                <a16:creationId xmlns:a16="http://schemas.microsoft.com/office/drawing/2014/main" id="{099A33A3-2057-1394-438F-527C3D7E6B89}"/>
              </a:ext>
            </a:extLst>
          </p:cNvPr>
          <p:cNvSpPr/>
          <p:nvPr/>
        </p:nvSpPr>
        <p:spPr>
          <a:xfrm>
            <a:off x="3615333" y="1981319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0.578</a:t>
            </a:r>
            <a:endParaRPr lang="en-US" sz="1050" dirty="0"/>
          </a:p>
        </p:txBody>
      </p:sp>
      <p:sp>
        <p:nvSpPr>
          <p:cNvPr id="115" name="Text 13">
            <a:extLst>
              <a:ext uri="{FF2B5EF4-FFF2-40B4-BE49-F238E27FC236}">
                <a16:creationId xmlns:a16="http://schemas.microsoft.com/office/drawing/2014/main" id="{31F825FB-3137-7721-2975-7C9CC92872E6}"/>
              </a:ext>
            </a:extLst>
          </p:cNvPr>
          <p:cNvSpPr/>
          <p:nvPr/>
        </p:nvSpPr>
        <p:spPr>
          <a:xfrm>
            <a:off x="5127665" y="1981319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14858.8</a:t>
            </a:r>
            <a:endParaRPr lang="en-US" sz="1050" dirty="0"/>
          </a:p>
        </p:txBody>
      </p:sp>
      <p:sp>
        <p:nvSpPr>
          <p:cNvPr id="116" name="Text 14">
            <a:extLst>
              <a:ext uri="{FF2B5EF4-FFF2-40B4-BE49-F238E27FC236}">
                <a16:creationId xmlns:a16="http://schemas.microsoft.com/office/drawing/2014/main" id="{B58F0716-F142-D8E2-6081-A11FFCFF0D6C}"/>
              </a:ext>
            </a:extLst>
          </p:cNvPr>
          <p:cNvSpPr/>
          <p:nvPr/>
        </p:nvSpPr>
        <p:spPr>
          <a:xfrm>
            <a:off x="6439257" y="1981319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235550</a:t>
            </a:r>
            <a:endParaRPr lang="en-US" sz="1050" dirty="0"/>
          </a:p>
        </p:txBody>
      </p:sp>
      <p:sp>
        <p:nvSpPr>
          <p:cNvPr id="117" name="Text 15">
            <a:extLst>
              <a:ext uri="{FF2B5EF4-FFF2-40B4-BE49-F238E27FC236}">
                <a16:creationId xmlns:a16="http://schemas.microsoft.com/office/drawing/2014/main" id="{A5001661-D944-3251-820D-94DC08EC79F0}"/>
              </a:ext>
            </a:extLst>
          </p:cNvPr>
          <p:cNvSpPr/>
          <p:nvPr/>
        </p:nvSpPr>
        <p:spPr>
          <a:xfrm>
            <a:off x="8006596" y="1981319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15.86</a:t>
            </a:r>
            <a:endParaRPr lang="en-US" sz="1050" dirty="0"/>
          </a:p>
        </p:txBody>
      </p:sp>
      <p:sp>
        <p:nvSpPr>
          <p:cNvPr id="118" name="Text 16">
            <a:extLst>
              <a:ext uri="{FF2B5EF4-FFF2-40B4-BE49-F238E27FC236}">
                <a16:creationId xmlns:a16="http://schemas.microsoft.com/office/drawing/2014/main" id="{481AEA61-B398-DABB-C268-24A6432E8AEE}"/>
              </a:ext>
            </a:extLst>
          </p:cNvPr>
          <p:cNvSpPr/>
          <p:nvPr/>
        </p:nvSpPr>
        <p:spPr>
          <a:xfrm>
            <a:off x="9545122" y="1981319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✅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GOOD</a:t>
            </a:r>
            <a:endParaRPr lang="en-US" sz="1050" dirty="0"/>
          </a:p>
        </p:txBody>
      </p:sp>
      <p:sp>
        <p:nvSpPr>
          <p:cNvPr id="119" name="Text 17">
            <a:extLst>
              <a:ext uri="{FF2B5EF4-FFF2-40B4-BE49-F238E27FC236}">
                <a16:creationId xmlns:a16="http://schemas.microsoft.com/office/drawing/2014/main" id="{73EDDB74-5F7C-B2E4-A581-71ED007DB07C}"/>
              </a:ext>
            </a:extLst>
          </p:cNvPr>
          <p:cNvSpPr/>
          <p:nvPr/>
        </p:nvSpPr>
        <p:spPr>
          <a:xfrm>
            <a:off x="10856714" y="1981319"/>
            <a:ext cx="287774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4 metrics meet GOOD thresholds</a:t>
            </a:r>
            <a:endParaRPr lang="en-US" sz="1050" dirty="0"/>
          </a:p>
        </p:txBody>
      </p:sp>
      <p:sp>
        <p:nvSpPr>
          <p:cNvPr id="120" name="Shape 18">
            <a:extLst>
              <a:ext uri="{FF2B5EF4-FFF2-40B4-BE49-F238E27FC236}">
                <a16:creationId xmlns:a16="http://schemas.microsoft.com/office/drawing/2014/main" id="{193C1A20-64A5-2362-0AC3-57ACBE400532}"/>
              </a:ext>
            </a:extLst>
          </p:cNvPr>
          <p:cNvSpPr/>
          <p:nvPr/>
        </p:nvSpPr>
        <p:spPr>
          <a:xfrm>
            <a:off x="756880" y="2295049"/>
            <a:ext cx="13116639" cy="4048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1" name="Text 19">
            <a:extLst>
              <a:ext uri="{FF2B5EF4-FFF2-40B4-BE49-F238E27FC236}">
                <a16:creationId xmlns:a16="http://schemas.microsoft.com/office/drawing/2014/main" id="{7909BE53-99B7-24AB-90C9-31C807C76E53}"/>
              </a:ext>
            </a:extLst>
          </p:cNvPr>
          <p:cNvSpPr/>
          <p:nvPr/>
        </p:nvSpPr>
        <p:spPr>
          <a:xfrm>
            <a:off x="896422" y="2386132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Sponsored - Brand</a:t>
            </a:r>
            <a:endParaRPr lang="en-US" sz="1050" dirty="0"/>
          </a:p>
        </p:txBody>
      </p:sp>
      <p:sp>
        <p:nvSpPr>
          <p:cNvPr id="122" name="Text 20">
            <a:extLst>
              <a:ext uri="{FF2B5EF4-FFF2-40B4-BE49-F238E27FC236}">
                <a16:creationId xmlns:a16="http://schemas.microsoft.com/office/drawing/2014/main" id="{D5374232-3B96-1C92-510F-B015016D544D}"/>
              </a:ext>
            </a:extLst>
          </p:cNvPr>
          <p:cNvSpPr/>
          <p:nvPr/>
        </p:nvSpPr>
        <p:spPr>
          <a:xfrm>
            <a:off x="3615333" y="2386132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0.955</a:t>
            </a:r>
            <a:endParaRPr lang="en-US" sz="1050" dirty="0"/>
          </a:p>
        </p:txBody>
      </p:sp>
      <p:sp>
        <p:nvSpPr>
          <p:cNvPr id="123" name="Text 21">
            <a:extLst>
              <a:ext uri="{FF2B5EF4-FFF2-40B4-BE49-F238E27FC236}">
                <a16:creationId xmlns:a16="http://schemas.microsoft.com/office/drawing/2014/main" id="{E9EF81B4-FCD8-B64B-45BB-9E0B63151488}"/>
              </a:ext>
            </a:extLst>
          </p:cNvPr>
          <p:cNvSpPr/>
          <p:nvPr/>
        </p:nvSpPr>
        <p:spPr>
          <a:xfrm>
            <a:off x="5127665" y="2386132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20432.99</a:t>
            </a:r>
            <a:endParaRPr lang="en-US" sz="1050" dirty="0"/>
          </a:p>
        </p:txBody>
      </p:sp>
      <p:sp>
        <p:nvSpPr>
          <p:cNvPr id="124" name="Text 22">
            <a:extLst>
              <a:ext uri="{FF2B5EF4-FFF2-40B4-BE49-F238E27FC236}">
                <a16:creationId xmlns:a16="http://schemas.microsoft.com/office/drawing/2014/main" id="{1689B908-DC03-57F0-EA37-E5966EB52D04}"/>
              </a:ext>
            </a:extLst>
          </p:cNvPr>
          <p:cNvSpPr/>
          <p:nvPr/>
        </p:nvSpPr>
        <p:spPr>
          <a:xfrm>
            <a:off x="6439257" y="2386132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223245</a:t>
            </a:r>
            <a:endParaRPr lang="en-US" sz="1050" dirty="0"/>
          </a:p>
        </p:txBody>
      </p:sp>
      <p:sp>
        <p:nvSpPr>
          <p:cNvPr id="125" name="Text 23">
            <a:extLst>
              <a:ext uri="{FF2B5EF4-FFF2-40B4-BE49-F238E27FC236}">
                <a16:creationId xmlns:a16="http://schemas.microsoft.com/office/drawing/2014/main" id="{8A464253-A55F-CEA8-6369-197D0F0E998D}"/>
              </a:ext>
            </a:extLst>
          </p:cNvPr>
          <p:cNvSpPr/>
          <p:nvPr/>
        </p:nvSpPr>
        <p:spPr>
          <a:xfrm>
            <a:off x="8006596" y="2386132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10.93</a:t>
            </a:r>
            <a:endParaRPr lang="en-US" sz="1050" dirty="0"/>
          </a:p>
        </p:txBody>
      </p:sp>
      <p:sp>
        <p:nvSpPr>
          <p:cNvPr id="126" name="Text 24">
            <a:extLst>
              <a:ext uri="{FF2B5EF4-FFF2-40B4-BE49-F238E27FC236}">
                <a16:creationId xmlns:a16="http://schemas.microsoft.com/office/drawing/2014/main" id="{F7585AFB-FB34-205F-0D18-242A3E17FB7F}"/>
              </a:ext>
            </a:extLst>
          </p:cNvPr>
          <p:cNvSpPr/>
          <p:nvPr/>
        </p:nvSpPr>
        <p:spPr>
          <a:xfrm>
            <a:off x="9545122" y="2386132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✅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GOOD</a:t>
            </a:r>
            <a:endParaRPr lang="en-US" sz="1050" dirty="0"/>
          </a:p>
        </p:txBody>
      </p:sp>
      <p:sp>
        <p:nvSpPr>
          <p:cNvPr id="127" name="Text 25">
            <a:extLst>
              <a:ext uri="{FF2B5EF4-FFF2-40B4-BE49-F238E27FC236}">
                <a16:creationId xmlns:a16="http://schemas.microsoft.com/office/drawing/2014/main" id="{90CCA190-B4CB-3556-5038-15CE6D9962DE}"/>
              </a:ext>
            </a:extLst>
          </p:cNvPr>
          <p:cNvSpPr/>
          <p:nvPr/>
        </p:nvSpPr>
        <p:spPr>
          <a:xfrm>
            <a:off x="10856714" y="2386132"/>
            <a:ext cx="287774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4 metrics meet GOOD thresholds</a:t>
            </a:r>
            <a:endParaRPr lang="en-US" sz="1050" dirty="0"/>
          </a:p>
        </p:txBody>
      </p:sp>
      <p:sp>
        <p:nvSpPr>
          <p:cNvPr id="128" name="Shape 26">
            <a:extLst>
              <a:ext uri="{FF2B5EF4-FFF2-40B4-BE49-F238E27FC236}">
                <a16:creationId xmlns:a16="http://schemas.microsoft.com/office/drawing/2014/main" id="{759BE497-81E9-3AEC-50F7-6DF309F60066}"/>
              </a:ext>
            </a:extLst>
          </p:cNvPr>
          <p:cNvSpPr/>
          <p:nvPr/>
        </p:nvSpPr>
        <p:spPr>
          <a:xfrm>
            <a:off x="756880" y="2699861"/>
            <a:ext cx="13116639" cy="4048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9" name="Text 27">
            <a:extLst>
              <a:ext uri="{FF2B5EF4-FFF2-40B4-BE49-F238E27FC236}">
                <a16:creationId xmlns:a16="http://schemas.microsoft.com/office/drawing/2014/main" id="{6DE2F0E5-9606-5A14-8CA9-BD14B842C377}"/>
              </a:ext>
            </a:extLst>
          </p:cNvPr>
          <p:cNvSpPr/>
          <p:nvPr/>
        </p:nvSpPr>
        <p:spPr>
          <a:xfrm>
            <a:off x="896422" y="2790944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Sponsored - Non-Brand</a:t>
            </a:r>
            <a:endParaRPr lang="en-US" sz="1050" dirty="0"/>
          </a:p>
        </p:txBody>
      </p:sp>
      <p:sp>
        <p:nvSpPr>
          <p:cNvPr id="130" name="Text 28">
            <a:extLst>
              <a:ext uri="{FF2B5EF4-FFF2-40B4-BE49-F238E27FC236}">
                <a16:creationId xmlns:a16="http://schemas.microsoft.com/office/drawing/2014/main" id="{98A81A4E-1317-85DB-9633-753F944EAA5E}"/>
              </a:ext>
            </a:extLst>
          </p:cNvPr>
          <p:cNvSpPr/>
          <p:nvPr/>
        </p:nvSpPr>
        <p:spPr>
          <a:xfrm>
            <a:off x="3615333" y="2790944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0.463</a:t>
            </a:r>
            <a:endParaRPr lang="en-US" sz="1050" dirty="0"/>
          </a:p>
        </p:txBody>
      </p:sp>
      <p:sp>
        <p:nvSpPr>
          <p:cNvPr id="131" name="Text 29">
            <a:extLst>
              <a:ext uri="{FF2B5EF4-FFF2-40B4-BE49-F238E27FC236}">
                <a16:creationId xmlns:a16="http://schemas.microsoft.com/office/drawing/2014/main" id="{26444E99-8071-3677-FE6E-C31FD2E63C77}"/>
              </a:ext>
            </a:extLst>
          </p:cNvPr>
          <p:cNvSpPr/>
          <p:nvPr/>
        </p:nvSpPr>
        <p:spPr>
          <a:xfrm>
            <a:off x="5127665" y="2790944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103452.55</a:t>
            </a:r>
            <a:endParaRPr lang="en-US" sz="1050" dirty="0"/>
          </a:p>
        </p:txBody>
      </p:sp>
      <p:sp>
        <p:nvSpPr>
          <p:cNvPr id="132" name="Text 30">
            <a:extLst>
              <a:ext uri="{FF2B5EF4-FFF2-40B4-BE49-F238E27FC236}">
                <a16:creationId xmlns:a16="http://schemas.microsoft.com/office/drawing/2014/main" id="{CC9963CA-1324-39C7-5981-7C480F2E8483}"/>
              </a:ext>
            </a:extLst>
          </p:cNvPr>
          <p:cNvSpPr/>
          <p:nvPr/>
        </p:nvSpPr>
        <p:spPr>
          <a:xfrm>
            <a:off x="6439257" y="2790944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737076</a:t>
            </a:r>
            <a:endParaRPr lang="en-US" sz="1050" dirty="0"/>
          </a:p>
        </p:txBody>
      </p:sp>
      <p:sp>
        <p:nvSpPr>
          <p:cNvPr id="133" name="Text 31">
            <a:extLst>
              <a:ext uri="{FF2B5EF4-FFF2-40B4-BE49-F238E27FC236}">
                <a16:creationId xmlns:a16="http://schemas.microsoft.com/office/drawing/2014/main" id="{7D4F3C91-7D78-BB2E-F28B-81A49CF93A05}"/>
              </a:ext>
            </a:extLst>
          </p:cNvPr>
          <p:cNvSpPr/>
          <p:nvPr/>
        </p:nvSpPr>
        <p:spPr>
          <a:xfrm>
            <a:off x="8006596" y="2790944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7.13</a:t>
            </a:r>
            <a:endParaRPr lang="en-US" sz="1050" dirty="0"/>
          </a:p>
        </p:txBody>
      </p:sp>
      <p:sp>
        <p:nvSpPr>
          <p:cNvPr id="134" name="Text 32">
            <a:extLst>
              <a:ext uri="{FF2B5EF4-FFF2-40B4-BE49-F238E27FC236}">
                <a16:creationId xmlns:a16="http://schemas.microsoft.com/office/drawing/2014/main" id="{76DC4975-33F4-45C1-3C77-9295D5D677CC}"/>
              </a:ext>
            </a:extLst>
          </p:cNvPr>
          <p:cNvSpPr/>
          <p:nvPr/>
        </p:nvSpPr>
        <p:spPr>
          <a:xfrm>
            <a:off x="9545122" y="2790944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✅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GOOD</a:t>
            </a:r>
            <a:endParaRPr lang="en-US" sz="1050" dirty="0"/>
          </a:p>
        </p:txBody>
      </p:sp>
      <p:sp>
        <p:nvSpPr>
          <p:cNvPr id="135" name="Text 33">
            <a:extLst>
              <a:ext uri="{FF2B5EF4-FFF2-40B4-BE49-F238E27FC236}">
                <a16:creationId xmlns:a16="http://schemas.microsoft.com/office/drawing/2014/main" id="{E56076CE-8B11-3C21-6337-BB142A126D5E}"/>
              </a:ext>
            </a:extLst>
          </p:cNvPr>
          <p:cNvSpPr/>
          <p:nvPr/>
        </p:nvSpPr>
        <p:spPr>
          <a:xfrm>
            <a:off x="10856714" y="2790944"/>
            <a:ext cx="287774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4 metrics meet GOOD thresholds</a:t>
            </a:r>
            <a:endParaRPr lang="en-US" sz="1050" dirty="0"/>
          </a:p>
        </p:txBody>
      </p:sp>
      <p:sp>
        <p:nvSpPr>
          <p:cNvPr id="136" name="Shape 34">
            <a:extLst>
              <a:ext uri="{FF2B5EF4-FFF2-40B4-BE49-F238E27FC236}">
                <a16:creationId xmlns:a16="http://schemas.microsoft.com/office/drawing/2014/main" id="{AD72E0BB-5CB3-0A32-101C-5924E22170AD}"/>
              </a:ext>
            </a:extLst>
          </p:cNvPr>
          <p:cNvSpPr/>
          <p:nvPr/>
        </p:nvSpPr>
        <p:spPr>
          <a:xfrm>
            <a:off x="756880" y="3104674"/>
            <a:ext cx="13116639" cy="6274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7" name="Text 35">
            <a:extLst>
              <a:ext uri="{FF2B5EF4-FFF2-40B4-BE49-F238E27FC236}">
                <a16:creationId xmlns:a16="http://schemas.microsoft.com/office/drawing/2014/main" id="{36DDF3A4-078D-61AA-54A1-6C29D1B2BC00}"/>
              </a:ext>
            </a:extLst>
          </p:cNvPr>
          <p:cNvSpPr/>
          <p:nvPr/>
        </p:nvSpPr>
        <p:spPr>
          <a:xfrm>
            <a:off x="896422" y="3195757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Bing</a:t>
            </a:r>
            <a:endParaRPr lang="en-US" sz="1050" dirty="0"/>
          </a:p>
        </p:txBody>
      </p:sp>
      <p:sp>
        <p:nvSpPr>
          <p:cNvPr id="138" name="Text 36">
            <a:extLst>
              <a:ext uri="{FF2B5EF4-FFF2-40B4-BE49-F238E27FC236}">
                <a16:creationId xmlns:a16="http://schemas.microsoft.com/office/drawing/2014/main" id="{0D4ABE4A-DD70-8C1F-2219-12895C6D93ED}"/>
              </a:ext>
            </a:extLst>
          </p:cNvPr>
          <p:cNvSpPr/>
          <p:nvPr/>
        </p:nvSpPr>
        <p:spPr>
          <a:xfrm>
            <a:off x="3615333" y="3195757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3.326</a:t>
            </a:r>
            <a:endParaRPr lang="en-US" sz="1050" dirty="0"/>
          </a:p>
        </p:txBody>
      </p:sp>
      <p:sp>
        <p:nvSpPr>
          <p:cNvPr id="139" name="Text 37">
            <a:extLst>
              <a:ext uri="{FF2B5EF4-FFF2-40B4-BE49-F238E27FC236}">
                <a16:creationId xmlns:a16="http://schemas.microsoft.com/office/drawing/2014/main" id="{29319EBB-5026-E917-A35F-BB1F3E4F4462}"/>
              </a:ext>
            </a:extLst>
          </p:cNvPr>
          <p:cNvSpPr/>
          <p:nvPr/>
        </p:nvSpPr>
        <p:spPr>
          <a:xfrm>
            <a:off x="5127665" y="3195757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4901.97</a:t>
            </a:r>
            <a:endParaRPr lang="en-US" sz="1050" dirty="0"/>
          </a:p>
        </p:txBody>
      </p:sp>
      <p:sp>
        <p:nvSpPr>
          <p:cNvPr id="140" name="Text 38">
            <a:extLst>
              <a:ext uri="{FF2B5EF4-FFF2-40B4-BE49-F238E27FC236}">
                <a16:creationId xmlns:a16="http://schemas.microsoft.com/office/drawing/2014/main" id="{8FF1FD92-D4CD-C6E0-F915-BDC5D8562054}"/>
              </a:ext>
            </a:extLst>
          </p:cNvPr>
          <p:cNvSpPr/>
          <p:nvPr/>
        </p:nvSpPr>
        <p:spPr>
          <a:xfrm>
            <a:off x="6439257" y="3195757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49941</a:t>
            </a:r>
            <a:endParaRPr lang="en-US" sz="1050" dirty="0"/>
          </a:p>
        </p:txBody>
      </p:sp>
      <p:sp>
        <p:nvSpPr>
          <p:cNvPr id="141" name="Text 39">
            <a:extLst>
              <a:ext uri="{FF2B5EF4-FFF2-40B4-BE49-F238E27FC236}">
                <a16:creationId xmlns:a16="http://schemas.microsoft.com/office/drawing/2014/main" id="{5A41685B-C017-1A1A-781F-198CEADC08E3}"/>
              </a:ext>
            </a:extLst>
          </p:cNvPr>
          <p:cNvSpPr/>
          <p:nvPr/>
        </p:nvSpPr>
        <p:spPr>
          <a:xfrm>
            <a:off x="8006596" y="3195757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10.19</a:t>
            </a:r>
            <a:endParaRPr lang="en-US" sz="1050" dirty="0"/>
          </a:p>
        </p:txBody>
      </p:sp>
      <p:sp>
        <p:nvSpPr>
          <p:cNvPr id="142" name="Text 40">
            <a:extLst>
              <a:ext uri="{FF2B5EF4-FFF2-40B4-BE49-F238E27FC236}">
                <a16:creationId xmlns:a16="http://schemas.microsoft.com/office/drawing/2014/main" id="{51013B27-023F-22A3-1BFD-084991A34A04}"/>
              </a:ext>
            </a:extLst>
          </p:cNvPr>
          <p:cNvSpPr/>
          <p:nvPr/>
        </p:nvSpPr>
        <p:spPr>
          <a:xfrm>
            <a:off x="9545122" y="3195757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❌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WEAK</a:t>
            </a:r>
            <a:endParaRPr lang="en-US" sz="1050" dirty="0"/>
          </a:p>
        </p:txBody>
      </p:sp>
      <p:sp>
        <p:nvSpPr>
          <p:cNvPr id="143" name="Text 41">
            <a:extLst>
              <a:ext uri="{FF2B5EF4-FFF2-40B4-BE49-F238E27FC236}">
                <a16:creationId xmlns:a16="http://schemas.microsoft.com/office/drawing/2014/main" id="{47921581-E357-B5B3-8600-B3834F9811C5}"/>
              </a:ext>
            </a:extLst>
          </p:cNvPr>
          <p:cNvSpPr/>
          <p:nvPr/>
        </p:nvSpPr>
        <p:spPr>
          <a:xfrm>
            <a:off x="10856714" y="3195757"/>
            <a:ext cx="2877741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Uncertainty &gt; 1.5, Spend &lt; 5K, Revenue &lt; 50K</a:t>
            </a:r>
            <a:endParaRPr lang="en-US" sz="1050" dirty="0"/>
          </a:p>
        </p:txBody>
      </p:sp>
      <p:sp>
        <p:nvSpPr>
          <p:cNvPr id="144" name="Shape 42">
            <a:extLst>
              <a:ext uri="{FF2B5EF4-FFF2-40B4-BE49-F238E27FC236}">
                <a16:creationId xmlns:a16="http://schemas.microsoft.com/office/drawing/2014/main" id="{B2608D98-5BE8-1813-0D3F-7A9280A93FE8}"/>
              </a:ext>
            </a:extLst>
          </p:cNvPr>
          <p:cNvSpPr/>
          <p:nvPr/>
        </p:nvSpPr>
        <p:spPr>
          <a:xfrm>
            <a:off x="756880" y="3732133"/>
            <a:ext cx="13116639" cy="4048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5" name="Text 43">
            <a:extLst>
              <a:ext uri="{FF2B5EF4-FFF2-40B4-BE49-F238E27FC236}">
                <a16:creationId xmlns:a16="http://schemas.microsoft.com/office/drawing/2014/main" id="{CDDB4DD4-F987-C6DA-D258-E8D49CC45170}"/>
              </a:ext>
            </a:extLst>
          </p:cNvPr>
          <p:cNvSpPr/>
          <p:nvPr/>
        </p:nvSpPr>
        <p:spPr>
          <a:xfrm>
            <a:off x="896422" y="3823216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- AdvShopping</a:t>
            </a:r>
            <a:endParaRPr lang="en-US" sz="1050" dirty="0"/>
          </a:p>
        </p:txBody>
      </p:sp>
      <p:sp>
        <p:nvSpPr>
          <p:cNvPr id="146" name="Text 44">
            <a:extLst>
              <a:ext uri="{FF2B5EF4-FFF2-40B4-BE49-F238E27FC236}">
                <a16:creationId xmlns:a16="http://schemas.microsoft.com/office/drawing/2014/main" id="{D6B82E7D-3A0A-0003-34A8-981A481D26DC}"/>
              </a:ext>
            </a:extLst>
          </p:cNvPr>
          <p:cNvSpPr/>
          <p:nvPr/>
        </p:nvSpPr>
        <p:spPr>
          <a:xfrm>
            <a:off x="3615333" y="3823216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2.073</a:t>
            </a:r>
            <a:endParaRPr lang="en-US" sz="1050" dirty="0"/>
          </a:p>
        </p:txBody>
      </p:sp>
      <p:sp>
        <p:nvSpPr>
          <p:cNvPr id="147" name="Text 45">
            <a:extLst>
              <a:ext uri="{FF2B5EF4-FFF2-40B4-BE49-F238E27FC236}">
                <a16:creationId xmlns:a16="http://schemas.microsoft.com/office/drawing/2014/main" id="{8FF59A89-02CB-EF97-8741-B485597513E2}"/>
              </a:ext>
            </a:extLst>
          </p:cNvPr>
          <p:cNvSpPr/>
          <p:nvPr/>
        </p:nvSpPr>
        <p:spPr>
          <a:xfrm>
            <a:off x="5127665" y="3823216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21692.82</a:t>
            </a:r>
            <a:endParaRPr lang="en-US" sz="1050" dirty="0"/>
          </a:p>
        </p:txBody>
      </p:sp>
      <p:sp>
        <p:nvSpPr>
          <p:cNvPr id="148" name="Text 46">
            <a:extLst>
              <a:ext uri="{FF2B5EF4-FFF2-40B4-BE49-F238E27FC236}">
                <a16:creationId xmlns:a16="http://schemas.microsoft.com/office/drawing/2014/main" id="{B7B04BBF-432F-AE4E-1746-3745474001A0}"/>
              </a:ext>
            </a:extLst>
          </p:cNvPr>
          <p:cNvSpPr/>
          <p:nvPr/>
        </p:nvSpPr>
        <p:spPr>
          <a:xfrm>
            <a:off x="6439257" y="3823216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213564</a:t>
            </a:r>
            <a:endParaRPr lang="en-US" sz="1050" dirty="0"/>
          </a:p>
        </p:txBody>
      </p:sp>
      <p:sp>
        <p:nvSpPr>
          <p:cNvPr id="149" name="Text 47">
            <a:extLst>
              <a:ext uri="{FF2B5EF4-FFF2-40B4-BE49-F238E27FC236}">
                <a16:creationId xmlns:a16="http://schemas.microsoft.com/office/drawing/2014/main" id="{8A6CC811-7E5A-E9C4-6062-4A3D98484108}"/>
              </a:ext>
            </a:extLst>
          </p:cNvPr>
          <p:cNvSpPr/>
          <p:nvPr/>
        </p:nvSpPr>
        <p:spPr>
          <a:xfrm>
            <a:off x="8006596" y="3823216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9.85</a:t>
            </a:r>
            <a:endParaRPr lang="en-US" sz="1050" dirty="0"/>
          </a:p>
        </p:txBody>
      </p:sp>
      <p:sp>
        <p:nvSpPr>
          <p:cNvPr id="150" name="Text 48">
            <a:extLst>
              <a:ext uri="{FF2B5EF4-FFF2-40B4-BE49-F238E27FC236}">
                <a16:creationId xmlns:a16="http://schemas.microsoft.com/office/drawing/2014/main" id="{DEF0B440-8F66-8630-1A10-A6DBD08BDC72}"/>
              </a:ext>
            </a:extLst>
          </p:cNvPr>
          <p:cNvSpPr/>
          <p:nvPr/>
        </p:nvSpPr>
        <p:spPr>
          <a:xfrm>
            <a:off x="9545122" y="3823216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⚠️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WATCHLIST</a:t>
            </a:r>
            <a:endParaRPr lang="en-US" sz="1050" dirty="0"/>
          </a:p>
        </p:txBody>
      </p:sp>
      <p:sp>
        <p:nvSpPr>
          <p:cNvPr id="151" name="Text 49">
            <a:extLst>
              <a:ext uri="{FF2B5EF4-FFF2-40B4-BE49-F238E27FC236}">
                <a16:creationId xmlns:a16="http://schemas.microsoft.com/office/drawing/2014/main" id="{C706DF74-B688-919C-150F-390A95A6A521}"/>
              </a:ext>
            </a:extLst>
          </p:cNvPr>
          <p:cNvSpPr/>
          <p:nvPr/>
        </p:nvSpPr>
        <p:spPr>
          <a:xfrm>
            <a:off x="10856714" y="3823216"/>
            <a:ext cx="287774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ROI &amp; Spend ok, but Uncertainty &gt; 1.5</a:t>
            </a:r>
            <a:endParaRPr lang="en-US" sz="1050" dirty="0"/>
          </a:p>
        </p:txBody>
      </p:sp>
      <p:sp>
        <p:nvSpPr>
          <p:cNvPr id="152" name="Shape 50">
            <a:extLst>
              <a:ext uri="{FF2B5EF4-FFF2-40B4-BE49-F238E27FC236}">
                <a16:creationId xmlns:a16="http://schemas.microsoft.com/office/drawing/2014/main" id="{7B79EF31-2150-7DD6-2AAE-C41E87554F0E}"/>
              </a:ext>
            </a:extLst>
          </p:cNvPr>
          <p:cNvSpPr/>
          <p:nvPr/>
        </p:nvSpPr>
        <p:spPr>
          <a:xfrm>
            <a:off x="756880" y="4136946"/>
            <a:ext cx="13116639" cy="4048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3" name="Text 51">
            <a:extLst>
              <a:ext uri="{FF2B5EF4-FFF2-40B4-BE49-F238E27FC236}">
                <a16:creationId xmlns:a16="http://schemas.microsoft.com/office/drawing/2014/main" id="{E1C35E28-8E94-D6F9-925F-60EEADBB0E60}"/>
              </a:ext>
            </a:extLst>
          </p:cNvPr>
          <p:cNvSpPr/>
          <p:nvPr/>
        </p:nvSpPr>
        <p:spPr>
          <a:xfrm>
            <a:off x="896422" y="4228028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 - Prospecting</a:t>
            </a:r>
            <a:endParaRPr lang="en-US" sz="1050" dirty="0"/>
          </a:p>
        </p:txBody>
      </p:sp>
      <p:sp>
        <p:nvSpPr>
          <p:cNvPr id="154" name="Text 52">
            <a:extLst>
              <a:ext uri="{FF2B5EF4-FFF2-40B4-BE49-F238E27FC236}">
                <a16:creationId xmlns:a16="http://schemas.microsoft.com/office/drawing/2014/main" id="{F7D15D1B-E26E-23FD-32DA-B7CB5609933C}"/>
              </a:ext>
            </a:extLst>
          </p:cNvPr>
          <p:cNvSpPr/>
          <p:nvPr/>
        </p:nvSpPr>
        <p:spPr>
          <a:xfrm>
            <a:off x="3615333" y="4228028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0.519</a:t>
            </a:r>
            <a:endParaRPr lang="en-US" sz="1050" dirty="0"/>
          </a:p>
        </p:txBody>
      </p:sp>
      <p:sp>
        <p:nvSpPr>
          <p:cNvPr id="155" name="Text 53">
            <a:extLst>
              <a:ext uri="{FF2B5EF4-FFF2-40B4-BE49-F238E27FC236}">
                <a16:creationId xmlns:a16="http://schemas.microsoft.com/office/drawing/2014/main" id="{0D9ED918-ED38-87BB-D449-4336D92F618D}"/>
              </a:ext>
            </a:extLst>
          </p:cNvPr>
          <p:cNvSpPr/>
          <p:nvPr/>
        </p:nvSpPr>
        <p:spPr>
          <a:xfrm>
            <a:off x="5127665" y="4228028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39730.06</a:t>
            </a:r>
            <a:endParaRPr lang="en-US" sz="1050" dirty="0"/>
          </a:p>
        </p:txBody>
      </p:sp>
      <p:sp>
        <p:nvSpPr>
          <p:cNvPr id="156" name="Text 54">
            <a:extLst>
              <a:ext uri="{FF2B5EF4-FFF2-40B4-BE49-F238E27FC236}">
                <a16:creationId xmlns:a16="http://schemas.microsoft.com/office/drawing/2014/main" id="{58510718-1877-CDE4-52CB-7F673A40DACC}"/>
              </a:ext>
            </a:extLst>
          </p:cNvPr>
          <p:cNvSpPr/>
          <p:nvPr/>
        </p:nvSpPr>
        <p:spPr>
          <a:xfrm>
            <a:off x="6439257" y="4228028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153485</a:t>
            </a:r>
            <a:endParaRPr lang="en-US" sz="1050" dirty="0"/>
          </a:p>
        </p:txBody>
      </p:sp>
      <p:sp>
        <p:nvSpPr>
          <p:cNvPr id="157" name="Text 55">
            <a:extLst>
              <a:ext uri="{FF2B5EF4-FFF2-40B4-BE49-F238E27FC236}">
                <a16:creationId xmlns:a16="http://schemas.microsoft.com/office/drawing/2014/main" id="{33314BF2-7F8A-695D-4197-730F8DE563CF}"/>
              </a:ext>
            </a:extLst>
          </p:cNvPr>
          <p:cNvSpPr/>
          <p:nvPr/>
        </p:nvSpPr>
        <p:spPr>
          <a:xfrm>
            <a:off x="8006596" y="4228028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3.87</a:t>
            </a:r>
            <a:endParaRPr lang="en-US" sz="1050" dirty="0"/>
          </a:p>
        </p:txBody>
      </p:sp>
      <p:sp>
        <p:nvSpPr>
          <p:cNvPr id="158" name="Text 56">
            <a:extLst>
              <a:ext uri="{FF2B5EF4-FFF2-40B4-BE49-F238E27FC236}">
                <a16:creationId xmlns:a16="http://schemas.microsoft.com/office/drawing/2014/main" id="{5C8A4842-F6E3-C4F1-BF7F-375A17DC97EE}"/>
              </a:ext>
            </a:extLst>
          </p:cNvPr>
          <p:cNvSpPr/>
          <p:nvPr/>
        </p:nvSpPr>
        <p:spPr>
          <a:xfrm>
            <a:off x="9545122" y="4228028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✅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GOOD</a:t>
            </a:r>
            <a:endParaRPr lang="en-US" sz="1050" dirty="0"/>
          </a:p>
        </p:txBody>
      </p:sp>
      <p:sp>
        <p:nvSpPr>
          <p:cNvPr id="159" name="Text 57">
            <a:extLst>
              <a:ext uri="{FF2B5EF4-FFF2-40B4-BE49-F238E27FC236}">
                <a16:creationId xmlns:a16="http://schemas.microsoft.com/office/drawing/2014/main" id="{E054CC28-2CF3-81F0-73DD-EBCD230D91D4}"/>
              </a:ext>
            </a:extLst>
          </p:cNvPr>
          <p:cNvSpPr/>
          <p:nvPr/>
        </p:nvSpPr>
        <p:spPr>
          <a:xfrm>
            <a:off x="10856714" y="4228028"/>
            <a:ext cx="287774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4 metrics meet GOOD thresholds</a:t>
            </a:r>
            <a:endParaRPr lang="en-US" sz="1050" dirty="0"/>
          </a:p>
        </p:txBody>
      </p:sp>
      <p:sp>
        <p:nvSpPr>
          <p:cNvPr id="160" name="Shape 58">
            <a:extLst>
              <a:ext uri="{FF2B5EF4-FFF2-40B4-BE49-F238E27FC236}">
                <a16:creationId xmlns:a16="http://schemas.microsoft.com/office/drawing/2014/main" id="{5A8DDEEC-0135-82F8-1301-59663C174B8D}"/>
              </a:ext>
            </a:extLst>
          </p:cNvPr>
          <p:cNvSpPr/>
          <p:nvPr/>
        </p:nvSpPr>
        <p:spPr>
          <a:xfrm>
            <a:off x="756880" y="4541758"/>
            <a:ext cx="13116639" cy="4048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1" name="Text 59">
            <a:extLst>
              <a:ext uri="{FF2B5EF4-FFF2-40B4-BE49-F238E27FC236}">
                <a16:creationId xmlns:a16="http://schemas.microsoft.com/office/drawing/2014/main" id="{6A49FA8B-A097-6319-8A88-49338EE7DE7F}"/>
              </a:ext>
            </a:extLst>
          </p:cNvPr>
          <p:cNvSpPr/>
          <p:nvPr/>
        </p:nvSpPr>
        <p:spPr>
          <a:xfrm>
            <a:off x="896422" y="4632841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Influencer - Macro</a:t>
            </a:r>
            <a:endParaRPr lang="en-US" sz="1050" dirty="0"/>
          </a:p>
        </p:txBody>
      </p:sp>
      <p:sp>
        <p:nvSpPr>
          <p:cNvPr id="162" name="Text 60">
            <a:extLst>
              <a:ext uri="{FF2B5EF4-FFF2-40B4-BE49-F238E27FC236}">
                <a16:creationId xmlns:a16="http://schemas.microsoft.com/office/drawing/2014/main" id="{F5309F6B-F99B-6E9E-FD93-6347758F17CE}"/>
              </a:ext>
            </a:extLst>
          </p:cNvPr>
          <p:cNvSpPr/>
          <p:nvPr/>
        </p:nvSpPr>
        <p:spPr>
          <a:xfrm>
            <a:off x="3615333" y="4632841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2.629</a:t>
            </a:r>
            <a:endParaRPr lang="en-US" sz="1050" dirty="0"/>
          </a:p>
        </p:txBody>
      </p:sp>
      <p:sp>
        <p:nvSpPr>
          <p:cNvPr id="163" name="Text 61">
            <a:extLst>
              <a:ext uri="{FF2B5EF4-FFF2-40B4-BE49-F238E27FC236}">
                <a16:creationId xmlns:a16="http://schemas.microsoft.com/office/drawing/2014/main" id="{C7640181-0CF1-27DE-939D-832F7E98E613}"/>
              </a:ext>
            </a:extLst>
          </p:cNvPr>
          <p:cNvSpPr/>
          <p:nvPr/>
        </p:nvSpPr>
        <p:spPr>
          <a:xfrm>
            <a:off x="5127665" y="4632841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50287</a:t>
            </a:r>
            <a:endParaRPr lang="en-US" sz="1050" dirty="0"/>
          </a:p>
        </p:txBody>
      </p:sp>
      <p:sp>
        <p:nvSpPr>
          <p:cNvPr id="164" name="Text 62">
            <a:extLst>
              <a:ext uri="{FF2B5EF4-FFF2-40B4-BE49-F238E27FC236}">
                <a16:creationId xmlns:a16="http://schemas.microsoft.com/office/drawing/2014/main" id="{1A3C3D3C-5D0C-92EF-4C7F-88330778E1B4}"/>
              </a:ext>
            </a:extLst>
          </p:cNvPr>
          <p:cNvSpPr/>
          <p:nvPr/>
        </p:nvSpPr>
        <p:spPr>
          <a:xfrm>
            <a:off x="6439257" y="4632841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5666</a:t>
            </a:r>
            <a:endParaRPr lang="en-US" sz="1050" dirty="0"/>
          </a:p>
        </p:txBody>
      </p:sp>
      <p:sp>
        <p:nvSpPr>
          <p:cNvPr id="165" name="Text 63">
            <a:extLst>
              <a:ext uri="{FF2B5EF4-FFF2-40B4-BE49-F238E27FC236}">
                <a16:creationId xmlns:a16="http://schemas.microsoft.com/office/drawing/2014/main" id="{393B9D9E-13FF-CF62-E945-41E7FF2CB20A}"/>
              </a:ext>
            </a:extLst>
          </p:cNvPr>
          <p:cNvSpPr/>
          <p:nvPr/>
        </p:nvSpPr>
        <p:spPr>
          <a:xfrm>
            <a:off x="8006596" y="4632841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0.12</a:t>
            </a:r>
            <a:endParaRPr lang="en-US" sz="1050" dirty="0"/>
          </a:p>
        </p:txBody>
      </p:sp>
      <p:sp>
        <p:nvSpPr>
          <p:cNvPr id="166" name="Text 64">
            <a:extLst>
              <a:ext uri="{FF2B5EF4-FFF2-40B4-BE49-F238E27FC236}">
                <a16:creationId xmlns:a16="http://schemas.microsoft.com/office/drawing/2014/main" id="{7A19C77D-8322-FE46-B9A3-72E4A22B15EB}"/>
              </a:ext>
            </a:extLst>
          </p:cNvPr>
          <p:cNvSpPr/>
          <p:nvPr/>
        </p:nvSpPr>
        <p:spPr>
          <a:xfrm>
            <a:off x="9545122" y="4632841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❌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WEAK</a:t>
            </a:r>
            <a:endParaRPr lang="en-US" sz="1050" dirty="0"/>
          </a:p>
        </p:txBody>
      </p:sp>
      <p:sp>
        <p:nvSpPr>
          <p:cNvPr id="167" name="Text 65">
            <a:extLst>
              <a:ext uri="{FF2B5EF4-FFF2-40B4-BE49-F238E27FC236}">
                <a16:creationId xmlns:a16="http://schemas.microsoft.com/office/drawing/2014/main" id="{2A461D77-512C-A407-64B6-278418EB48D9}"/>
              </a:ext>
            </a:extLst>
          </p:cNvPr>
          <p:cNvSpPr/>
          <p:nvPr/>
        </p:nvSpPr>
        <p:spPr>
          <a:xfrm>
            <a:off x="10856714" y="4632841"/>
            <a:ext cx="287774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ROI &lt; 1.5, Revenue &lt; 50K</a:t>
            </a:r>
            <a:endParaRPr lang="en-US" sz="1050" dirty="0"/>
          </a:p>
        </p:txBody>
      </p:sp>
      <p:sp>
        <p:nvSpPr>
          <p:cNvPr id="168" name="Shape 66">
            <a:extLst>
              <a:ext uri="{FF2B5EF4-FFF2-40B4-BE49-F238E27FC236}">
                <a16:creationId xmlns:a16="http://schemas.microsoft.com/office/drawing/2014/main" id="{591D32AB-FDCA-0E84-7B6E-625C82BD03E5}"/>
              </a:ext>
            </a:extLst>
          </p:cNvPr>
          <p:cNvSpPr/>
          <p:nvPr/>
        </p:nvSpPr>
        <p:spPr>
          <a:xfrm>
            <a:off x="756880" y="4946571"/>
            <a:ext cx="13116639" cy="4048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9" name="Text 67">
            <a:extLst>
              <a:ext uri="{FF2B5EF4-FFF2-40B4-BE49-F238E27FC236}">
                <a16:creationId xmlns:a16="http://schemas.microsoft.com/office/drawing/2014/main" id="{22026D3A-12E3-4535-E2AD-48D537DDF696}"/>
              </a:ext>
            </a:extLst>
          </p:cNvPr>
          <p:cNvSpPr/>
          <p:nvPr/>
        </p:nvSpPr>
        <p:spPr>
          <a:xfrm>
            <a:off x="896422" y="5037653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Influencer - Micro</a:t>
            </a:r>
            <a:endParaRPr lang="en-US" sz="1050" dirty="0"/>
          </a:p>
        </p:txBody>
      </p:sp>
      <p:sp>
        <p:nvSpPr>
          <p:cNvPr id="170" name="Text 68">
            <a:extLst>
              <a:ext uri="{FF2B5EF4-FFF2-40B4-BE49-F238E27FC236}">
                <a16:creationId xmlns:a16="http://schemas.microsoft.com/office/drawing/2014/main" id="{844B91AB-2C00-0585-3612-036557C297B2}"/>
              </a:ext>
            </a:extLst>
          </p:cNvPr>
          <p:cNvSpPr/>
          <p:nvPr/>
        </p:nvSpPr>
        <p:spPr>
          <a:xfrm>
            <a:off x="3615333" y="5037653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1.343</a:t>
            </a:r>
            <a:endParaRPr lang="en-US" sz="1050" dirty="0"/>
          </a:p>
        </p:txBody>
      </p:sp>
      <p:sp>
        <p:nvSpPr>
          <p:cNvPr id="171" name="Text 69">
            <a:extLst>
              <a:ext uri="{FF2B5EF4-FFF2-40B4-BE49-F238E27FC236}">
                <a16:creationId xmlns:a16="http://schemas.microsoft.com/office/drawing/2014/main" id="{FB2D8ADB-EA94-B4C6-C786-775A6E65091A}"/>
              </a:ext>
            </a:extLst>
          </p:cNvPr>
          <p:cNvSpPr/>
          <p:nvPr/>
        </p:nvSpPr>
        <p:spPr>
          <a:xfrm>
            <a:off x="5127665" y="5037653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85889</a:t>
            </a:r>
            <a:endParaRPr lang="en-US" sz="1050" dirty="0"/>
          </a:p>
        </p:txBody>
      </p:sp>
      <p:sp>
        <p:nvSpPr>
          <p:cNvPr id="172" name="Text 70">
            <a:extLst>
              <a:ext uri="{FF2B5EF4-FFF2-40B4-BE49-F238E27FC236}">
                <a16:creationId xmlns:a16="http://schemas.microsoft.com/office/drawing/2014/main" id="{A0A9BA11-38C0-417D-7441-6C42E8B39435}"/>
              </a:ext>
            </a:extLst>
          </p:cNvPr>
          <p:cNvSpPr/>
          <p:nvPr/>
        </p:nvSpPr>
        <p:spPr>
          <a:xfrm>
            <a:off x="6439257" y="5037653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37064</a:t>
            </a:r>
            <a:endParaRPr lang="en-US" sz="1050" dirty="0"/>
          </a:p>
        </p:txBody>
      </p:sp>
      <p:sp>
        <p:nvSpPr>
          <p:cNvPr id="173" name="Text 71">
            <a:extLst>
              <a:ext uri="{FF2B5EF4-FFF2-40B4-BE49-F238E27FC236}">
                <a16:creationId xmlns:a16="http://schemas.microsoft.com/office/drawing/2014/main" id="{A6EE6577-F95C-018C-5961-74841AEC8556}"/>
              </a:ext>
            </a:extLst>
          </p:cNvPr>
          <p:cNvSpPr/>
          <p:nvPr/>
        </p:nvSpPr>
        <p:spPr>
          <a:xfrm>
            <a:off x="8006596" y="5037653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0.44</a:t>
            </a:r>
            <a:endParaRPr lang="en-US" sz="1050" dirty="0"/>
          </a:p>
        </p:txBody>
      </p:sp>
      <p:sp>
        <p:nvSpPr>
          <p:cNvPr id="174" name="Text 72">
            <a:extLst>
              <a:ext uri="{FF2B5EF4-FFF2-40B4-BE49-F238E27FC236}">
                <a16:creationId xmlns:a16="http://schemas.microsoft.com/office/drawing/2014/main" id="{4F4CC829-F279-B2DC-6107-14E0EC4AE292}"/>
              </a:ext>
            </a:extLst>
          </p:cNvPr>
          <p:cNvSpPr/>
          <p:nvPr/>
        </p:nvSpPr>
        <p:spPr>
          <a:xfrm>
            <a:off x="9545122" y="5037653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❌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WEAK</a:t>
            </a:r>
            <a:endParaRPr lang="en-US" sz="1050" dirty="0"/>
          </a:p>
        </p:txBody>
      </p:sp>
      <p:sp>
        <p:nvSpPr>
          <p:cNvPr id="175" name="Text 73">
            <a:extLst>
              <a:ext uri="{FF2B5EF4-FFF2-40B4-BE49-F238E27FC236}">
                <a16:creationId xmlns:a16="http://schemas.microsoft.com/office/drawing/2014/main" id="{4C930E50-33CF-897A-C600-454C6E899B1C}"/>
              </a:ext>
            </a:extLst>
          </p:cNvPr>
          <p:cNvSpPr/>
          <p:nvPr/>
        </p:nvSpPr>
        <p:spPr>
          <a:xfrm>
            <a:off x="10856714" y="5037653"/>
            <a:ext cx="287774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ROI &lt; 1.5, Revenue &lt; 50K</a:t>
            </a:r>
            <a:endParaRPr lang="en-US" sz="1050" dirty="0"/>
          </a:p>
        </p:txBody>
      </p:sp>
      <p:sp>
        <p:nvSpPr>
          <p:cNvPr id="176" name="Shape 74">
            <a:extLst>
              <a:ext uri="{FF2B5EF4-FFF2-40B4-BE49-F238E27FC236}">
                <a16:creationId xmlns:a16="http://schemas.microsoft.com/office/drawing/2014/main" id="{AED6E05F-A87F-FC19-DC69-713F19B11E33}"/>
              </a:ext>
            </a:extLst>
          </p:cNvPr>
          <p:cNvSpPr/>
          <p:nvPr/>
        </p:nvSpPr>
        <p:spPr>
          <a:xfrm>
            <a:off x="756880" y="5351383"/>
            <a:ext cx="13116639" cy="4048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7" name="Text 75">
            <a:extLst>
              <a:ext uri="{FF2B5EF4-FFF2-40B4-BE49-F238E27FC236}">
                <a16:creationId xmlns:a16="http://schemas.microsoft.com/office/drawing/2014/main" id="{12495FE2-1E46-F8C2-1836-FB3AEDC7F4C6}"/>
              </a:ext>
            </a:extLst>
          </p:cNvPr>
          <p:cNvSpPr/>
          <p:nvPr/>
        </p:nvSpPr>
        <p:spPr>
          <a:xfrm>
            <a:off x="896422" y="5442466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Pinterest</a:t>
            </a:r>
            <a:endParaRPr lang="en-US" sz="1050" dirty="0"/>
          </a:p>
        </p:txBody>
      </p:sp>
      <p:sp>
        <p:nvSpPr>
          <p:cNvPr id="178" name="Text 76">
            <a:extLst>
              <a:ext uri="{FF2B5EF4-FFF2-40B4-BE49-F238E27FC236}">
                <a16:creationId xmlns:a16="http://schemas.microsoft.com/office/drawing/2014/main" id="{CE77D6A1-DD68-E3B7-3589-B535A0BEAF1E}"/>
              </a:ext>
            </a:extLst>
          </p:cNvPr>
          <p:cNvSpPr/>
          <p:nvPr/>
        </p:nvSpPr>
        <p:spPr>
          <a:xfrm>
            <a:off x="3615333" y="5442466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0.793</a:t>
            </a:r>
            <a:endParaRPr lang="en-US" sz="1050" dirty="0"/>
          </a:p>
        </p:txBody>
      </p:sp>
      <p:sp>
        <p:nvSpPr>
          <p:cNvPr id="179" name="Text 77">
            <a:extLst>
              <a:ext uri="{FF2B5EF4-FFF2-40B4-BE49-F238E27FC236}">
                <a16:creationId xmlns:a16="http://schemas.microsoft.com/office/drawing/2014/main" id="{C8053C70-FEB7-5832-45C5-ACFEDF3F1251}"/>
              </a:ext>
            </a:extLst>
          </p:cNvPr>
          <p:cNvSpPr/>
          <p:nvPr/>
        </p:nvSpPr>
        <p:spPr>
          <a:xfrm>
            <a:off x="5127665" y="5442466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49756.24</a:t>
            </a:r>
            <a:endParaRPr lang="en-US" sz="1050" dirty="0"/>
          </a:p>
        </p:txBody>
      </p:sp>
      <p:sp>
        <p:nvSpPr>
          <p:cNvPr id="180" name="Text 78">
            <a:extLst>
              <a:ext uri="{FF2B5EF4-FFF2-40B4-BE49-F238E27FC236}">
                <a16:creationId xmlns:a16="http://schemas.microsoft.com/office/drawing/2014/main" id="{AA80E418-3C02-37D2-D74A-199FA00794C2}"/>
              </a:ext>
            </a:extLst>
          </p:cNvPr>
          <p:cNvSpPr/>
          <p:nvPr/>
        </p:nvSpPr>
        <p:spPr>
          <a:xfrm>
            <a:off x="6439257" y="5442466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387721</a:t>
            </a:r>
            <a:endParaRPr lang="en-US" sz="1050" dirty="0"/>
          </a:p>
        </p:txBody>
      </p:sp>
      <p:sp>
        <p:nvSpPr>
          <p:cNvPr id="181" name="Text 79">
            <a:extLst>
              <a:ext uri="{FF2B5EF4-FFF2-40B4-BE49-F238E27FC236}">
                <a16:creationId xmlns:a16="http://schemas.microsoft.com/office/drawing/2014/main" id="{67F6E867-697E-ECDC-C2D9-7B24FB5CE191}"/>
              </a:ext>
            </a:extLst>
          </p:cNvPr>
          <p:cNvSpPr/>
          <p:nvPr/>
        </p:nvSpPr>
        <p:spPr>
          <a:xfrm>
            <a:off x="8006596" y="5442466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7.8</a:t>
            </a:r>
            <a:endParaRPr lang="en-US" sz="1050" dirty="0"/>
          </a:p>
        </p:txBody>
      </p:sp>
      <p:sp>
        <p:nvSpPr>
          <p:cNvPr id="182" name="Text 80">
            <a:extLst>
              <a:ext uri="{FF2B5EF4-FFF2-40B4-BE49-F238E27FC236}">
                <a16:creationId xmlns:a16="http://schemas.microsoft.com/office/drawing/2014/main" id="{D586FE51-3FF2-93FE-F5FC-D8B2DCC44D71}"/>
              </a:ext>
            </a:extLst>
          </p:cNvPr>
          <p:cNvSpPr/>
          <p:nvPr/>
        </p:nvSpPr>
        <p:spPr>
          <a:xfrm>
            <a:off x="9545122" y="5442466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✅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GOOD</a:t>
            </a:r>
            <a:endParaRPr lang="en-US" sz="1050" dirty="0"/>
          </a:p>
        </p:txBody>
      </p:sp>
      <p:sp>
        <p:nvSpPr>
          <p:cNvPr id="183" name="Text 81">
            <a:extLst>
              <a:ext uri="{FF2B5EF4-FFF2-40B4-BE49-F238E27FC236}">
                <a16:creationId xmlns:a16="http://schemas.microsoft.com/office/drawing/2014/main" id="{62727515-1FA1-C1F2-FA26-C272BED1DAEA}"/>
              </a:ext>
            </a:extLst>
          </p:cNvPr>
          <p:cNvSpPr/>
          <p:nvPr/>
        </p:nvSpPr>
        <p:spPr>
          <a:xfrm>
            <a:off x="10856714" y="5442466"/>
            <a:ext cx="287774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4 metrics meet GOOD thresholds</a:t>
            </a:r>
            <a:endParaRPr lang="en-US" sz="1050" dirty="0"/>
          </a:p>
        </p:txBody>
      </p:sp>
      <p:sp>
        <p:nvSpPr>
          <p:cNvPr id="184" name="Shape 82">
            <a:extLst>
              <a:ext uri="{FF2B5EF4-FFF2-40B4-BE49-F238E27FC236}">
                <a16:creationId xmlns:a16="http://schemas.microsoft.com/office/drawing/2014/main" id="{A2464E4A-217A-F44C-4625-F6438B874085}"/>
              </a:ext>
            </a:extLst>
          </p:cNvPr>
          <p:cNvSpPr/>
          <p:nvPr/>
        </p:nvSpPr>
        <p:spPr>
          <a:xfrm>
            <a:off x="756880" y="5756196"/>
            <a:ext cx="13116639" cy="6274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5" name="Text 83">
            <a:extLst>
              <a:ext uri="{FF2B5EF4-FFF2-40B4-BE49-F238E27FC236}">
                <a16:creationId xmlns:a16="http://schemas.microsoft.com/office/drawing/2014/main" id="{8C6D8ECF-3DBB-64D5-F290-93623376AD8F}"/>
              </a:ext>
            </a:extLst>
          </p:cNvPr>
          <p:cNvSpPr/>
          <p:nvPr/>
        </p:nvSpPr>
        <p:spPr>
          <a:xfrm>
            <a:off x="896422" y="5847278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Snap</a:t>
            </a:r>
            <a:endParaRPr lang="en-US" sz="1050" dirty="0"/>
          </a:p>
        </p:txBody>
      </p:sp>
      <p:sp>
        <p:nvSpPr>
          <p:cNvPr id="186" name="Text 84">
            <a:extLst>
              <a:ext uri="{FF2B5EF4-FFF2-40B4-BE49-F238E27FC236}">
                <a16:creationId xmlns:a16="http://schemas.microsoft.com/office/drawing/2014/main" id="{F76BAF90-3EE5-0E94-9423-6E370A848F0D}"/>
              </a:ext>
            </a:extLst>
          </p:cNvPr>
          <p:cNvSpPr/>
          <p:nvPr/>
        </p:nvSpPr>
        <p:spPr>
          <a:xfrm>
            <a:off x="3615333" y="5847278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3.595</a:t>
            </a:r>
            <a:endParaRPr lang="en-US" sz="1050" dirty="0"/>
          </a:p>
        </p:txBody>
      </p:sp>
      <p:sp>
        <p:nvSpPr>
          <p:cNvPr id="187" name="Text 85">
            <a:extLst>
              <a:ext uri="{FF2B5EF4-FFF2-40B4-BE49-F238E27FC236}">
                <a16:creationId xmlns:a16="http://schemas.microsoft.com/office/drawing/2014/main" id="{E74AC92C-736E-89C3-C39E-30D0AE84F55F}"/>
              </a:ext>
            </a:extLst>
          </p:cNvPr>
          <p:cNvSpPr/>
          <p:nvPr/>
        </p:nvSpPr>
        <p:spPr>
          <a:xfrm>
            <a:off x="5127665" y="5847278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5147.81</a:t>
            </a:r>
            <a:endParaRPr lang="en-US" sz="1050" dirty="0"/>
          </a:p>
        </p:txBody>
      </p:sp>
      <p:sp>
        <p:nvSpPr>
          <p:cNvPr id="188" name="Text 86">
            <a:extLst>
              <a:ext uri="{FF2B5EF4-FFF2-40B4-BE49-F238E27FC236}">
                <a16:creationId xmlns:a16="http://schemas.microsoft.com/office/drawing/2014/main" id="{5CEFB973-F4FE-7538-5A33-DC4B016F742D}"/>
              </a:ext>
            </a:extLst>
          </p:cNvPr>
          <p:cNvSpPr/>
          <p:nvPr/>
        </p:nvSpPr>
        <p:spPr>
          <a:xfrm>
            <a:off x="6439257" y="5847278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7294</a:t>
            </a:r>
            <a:endParaRPr lang="en-US" sz="1050" dirty="0"/>
          </a:p>
        </p:txBody>
      </p:sp>
      <p:sp>
        <p:nvSpPr>
          <p:cNvPr id="189" name="Text 87">
            <a:extLst>
              <a:ext uri="{FF2B5EF4-FFF2-40B4-BE49-F238E27FC236}">
                <a16:creationId xmlns:a16="http://schemas.microsoft.com/office/drawing/2014/main" id="{C985B06E-2035-21CF-62C0-88A77DD49FF2}"/>
              </a:ext>
            </a:extLst>
          </p:cNvPr>
          <p:cNvSpPr/>
          <p:nvPr/>
        </p:nvSpPr>
        <p:spPr>
          <a:xfrm>
            <a:off x="8006596" y="5847278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1.42</a:t>
            </a:r>
            <a:endParaRPr lang="en-US" sz="1050" dirty="0"/>
          </a:p>
        </p:txBody>
      </p:sp>
      <p:sp>
        <p:nvSpPr>
          <p:cNvPr id="190" name="Text 88">
            <a:extLst>
              <a:ext uri="{FF2B5EF4-FFF2-40B4-BE49-F238E27FC236}">
                <a16:creationId xmlns:a16="http://schemas.microsoft.com/office/drawing/2014/main" id="{2D371B8E-6D0B-6171-D9BD-DE78327D92FD}"/>
              </a:ext>
            </a:extLst>
          </p:cNvPr>
          <p:cNvSpPr/>
          <p:nvPr/>
        </p:nvSpPr>
        <p:spPr>
          <a:xfrm>
            <a:off x="9545122" y="5847278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❌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WEAK</a:t>
            </a:r>
            <a:endParaRPr lang="en-US" sz="1050" dirty="0"/>
          </a:p>
        </p:txBody>
      </p:sp>
      <p:sp>
        <p:nvSpPr>
          <p:cNvPr id="191" name="Text 89">
            <a:extLst>
              <a:ext uri="{FF2B5EF4-FFF2-40B4-BE49-F238E27FC236}">
                <a16:creationId xmlns:a16="http://schemas.microsoft.com/office/drawing/2014/main" id="{4833BA28-8300-2E41-1F1B-2503D9DAE46D}"/>
              </a:ext>
            </a:extLst>
          </p:cNvPr>
          <p:cNvSpPr/>
          <p:nvPr/>
        </p:nvSpPr>
        <p:spPr>
          <a:xfrm>
            <a:off x="10856714" y="5847278"/>
            <a:ext cx="2877741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ROI &lt; 1.5, Uncertainty &gt; 1.5, Spend &lt; 5K, Revenue &lt; 50K</a:t>
            </a:r>
            <a:endParaRPr lang="en-US" sz="1050" dirty="0"/>
          </a:p>
        </p:txBody>
      </p:sp>
      <p:sp>
        <p:nvSpPr>
          <p:cNvPr id="192" name="Shape 90">
            <a:extLst>
              <a:ext uri="{FF2B5EF4-FFF2-40B4-BE49-F238E27FC236}">
                <a16:creationId xmlns:a16="http://schemas.microsoft.com/office/drawing/2014/main" id="{4D78A1C0-6031-2B9A-D4ED-3596493009D0}"/>
              </a:ext>
            </a:extLst>
          </p:cNvPr>
          <p:cNvSpPr/>
          <p:nvPr/>
        </p:nvSpPr>
        <p:spPr>
          <a:xfrm>
            <a:off x="756880" y="6383655"/>
            <a:ext cx="13116639" cy="6274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3" name="Text 91">
            <a:extLst>
              <a:ext uri="{FF2B5EF4-FFF2-40B4-BE49-F238E27FC236}">
                <a16:creationId xmlns:a16="http://schemas.microsoft.com/office/drawing/2014/main" id="{379AD7C9-52C9-8140-D499-CB237EAA89BE}"/>
              </a:ext>
            </a:extLst>
          </p:cNvPr>
          <p:cNvSpPr/>
          <p:nvPr/>
        </p:nvSpPr>
        <p:spPr>
          <a:xfrm>
            <a:off x="896422" y="6474738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TikTok</a:t>
            </a:r>
            <a:endParaRPr lang="en-US" sz="1050" dirty="0"/>
          </a:p>
        </p:txBody>
      </p:sp>
      <p:sp>
        <p:nvSpPr>
          <p:cNvPr id="194" name="Text 92">
            <a:extLst>
              <a:ext uri="{FF2B5EF4-FFF2-40B4-BE49-F238E27FC236}">
                <a16:creationId xmlns:a16="http://schemas.microsoft.com/office/drawing/2014/main" id="{85F15FCF-255B-2471-7223-C59885860D5A}"/>
              </a:ext>
            </a:extLst>
          </p:cNvPr>
          <p:cNvSpPr/>
          <p:nvPr/>
        </p:nvSpPr>
        <p:spPr>
          <a:xfrm>
            <a:off x="3615333" y="6474738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2.189</a:t>
            </a:r>
            <a:endParaRPr lang="en-US" sz="1050" dirty="0"/>
          </a:p>
        </p:txBody>
      </p:sp>
      <p:sp>
        <p:nvSpPr>
          <p:cNvPr id="195" name="Text 93">
            <a:extLst>
              <a:ext uri="{FF2B5EF4-FFF2-40B4-BE49-F238E27FC236}">
                <a16:creationId xmlns:a16="http://schemas.microsoft.com/office/drawing/2014/main" id="{5E7302CC-9F1B-EB7B-CEDB-840D3F0D9CC3}"/>
              </a:ext>
            </a:extLst>
          </p:cNvPr>
          <p:cNvSpPr/>
          <p:nvPr/>
        </p:nvSpPr>
        <p:spPr>
          <a:xfrm>
            <a:off x="5127665" y="6474738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43577.8</a:t>
            </a:r>
            <a:endParaRPr lang="en-US" sz="1050" dirty="0"/>
          </a:p>
        </p:txBody>
      </p:sp>
      <p:sp>
        <p:nvSpPr>
          <p:cNvPr id="196" name="Text 94">
            <a:extLst>
              <a:ext uri="{FF2B5EF4-FFF2-40B4-BE49-F238E27FC236}">
                <a16:creationId xmlns:a16="http://schemas.microsoft.com/office/drawing/2014/main" id="{41EA54E3-46A6-380E-AF3F-421166DBFB55}"/>
              </a:ext>
            </a:extLst>
          </p:cNvPr>
          <p:cNvSpPr/>
          <p:nvPr/>
        </p:nvSpPr>
        <p:spPr>
          <a:xfrm>
            <a:off x="6439257" y="6474738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50565</a:t>
            </a:r>
            <a:endParaRPr lang="en-US" sz="1050" dirty="0"/>
          </a:p>
        </p:txBody>
      </p:sp>
      <p:sp>
        <p:nvSpPr>
          <p:cNvPr id="197" name="Text 95">
            <a:extLst>
              <a:ext uri="{FF2B5EF4-FFF2-40B4-BE49-F238E27FC236}">
                <a16:creationId xmlns:a16="http://schemas.microsoft.com/office/drawing/2014/main" id="{A35F60DD-D209-CF3E-E477-3073802B0C34}"/>
              </a:ext>
            </a:extLst>
          </p:cNvPr>
          <p:cNvSpPr/>
          <p:nvPr/>
        </p:nvSpPr>
        <p:spPr>
          <a:xfrm>
            <a:off x="8006596" y="6474738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1.17</a:t>
            </a:r>
            <a:endParaRPr lang="en-US" sz="1050" dirty="0"/>
          </a:p>
        </p:txBody>
      </p:sp>
      <p:sp>
        <p:nvSpPr>
          <p:cNvPr id="198" name="Text 96">
            <a:extLst>
              <a:ext uri="{FF2B5EF4-FFF2-40B4-BE49-F238E27FC236}">
                <a16:creationId xmlns:a16="http://schemas.microsoft.com/office/drawing/2014/main" id="{CE790FE5-11DB-CA03-A5D5-163A177C32F2}"/>
              </a:ext>
            </a:extLst>
          </p:cNvPr>
          <p:cNvSpPr/>
          <p:nvPr/>
        </p:nvSpPr>
        <p:spPr>
          <a:xfrm>
            <a:off x="9545122" y="6474738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⚠️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WATCHLIST</a:t>
            </a:r>
            <a:endParaRPr lang="en-US" sz="1050" dirty="0"/>
          </a:p>
        </p:txBody>
      </p:sp>
      <p:sp>
        <p:nvSpPr>
          <p:cNvPr id="199" name="Text 97">
            <a:extLst>
              <a:ext uri="{FF2B5EF4-FFF2-40B4-BE49-F238E27FC236}">
                <a16:creationId xmlns:a16="http://schemas.microsoft.com/office/drawing/2014/main" id="{9BBFC815-D213-C252-B171-74CFD55D9CB7}"/>
              </a:ext>
            </a:extLst>
          </p:cNvPr>
          <p:cNvSpPr/>
          <p:nvPr/>
        </p:nvSpPr>
        <p:spPr>
          <a:xfrm>
            <a:off x="10856714" y="6474738"/>
            <a:ext cx="2877741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ROI &lt; 3, Uncertainty &gt; 1.5, but Spend &amp; Revenue acceptable</a:t>
            </a:r>
            <a:endParaRPr lang="en-US" sz="1050" dirty="0"/>
          </a:p>
        </p:txBody>
      </p:sp>
      <p:sp>
        <p:nvSpPr>
          <p:cNvPr id="200" name="Shape 98">
            <a:extLst>
              <a:ext uri="{FF2B5EF4-FFF2-40B4-BE49-F238E27FC236}">
                <a16:creationId xmlns:a16="http://schemas.microsoft.com/office/drawing/2014/main" id="{F17E1E51-B798-E289-F46D-3789FD3C7348}"/>
              </a:ext>
            </a:extLst>
          </p:cNvPr>
          <p:cNvSpPr/>
          <p:nvPr/>
        </p:nvSpPr>
        <p:spPr>
          <a:xfrm>
            <a:off x="756880" y="7011114"/>
            <a:ext cx="13116639" cy="6274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1" name="Text 99">
            <a:extLst>
              <a:ext uri="{FF2B5EF4-FFF2-40B4-BE49-F238E27FC236}">
                <a16:creationId xmlns:a16="http://schemas.microsoft.com/office/drawing/2014/main" id="{2BCC6A1A-8FBE-45E1-DD87-D84901FF7D11}"/>
              </a:ext>
            </a:extLst>
          </p:cNvPr>
          <p:cNvSpPr/>
          <p:nvPr/>
        </p:nvSpPr>
        <p:spPr>
          <a:xfrm>
            <a:off x="896422" y="7102197"/>
            <a:ext cx="2433161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TTD - Display</a:t>
            </a:r>
            <a:endParaRPr lang="en-US" sz="1050" dirty="0"/>
          </a:p>
        </p:txBody>
      </p:sp>
      <p:sp>
        <p:nvSpPr>
          <p:cNvPr id="202" name="Text 100">
            <a:extLst>
              <a:ext uri="{FF2B5EF4-FFF2-40B4-BE49-F238E27FC236}">
                <a16:creationId xmlns:a16="http://schemas.microsoft.com/office/drawing/2014/main" id="{29C6B423-AD01-FD81-8A83-C61B01CA10DF}"/>
              </a:ext>
            </a:extLst>
          </p:cNvPr>
          <p:cNvSpPr/>
          <p:nvPr/>
        </p:nvSpPr>
        <p:spPr>
          <a:xfrm>
            <a:off x="3615333" y="7102197"/>
            <a:ext cx="122658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2.585</a:t>
            </a:r>
            <a:endParaRPr lang="en-US" sz="1050" dirty="0"/>
          </a:p>
        </p:txBody>
      </p:sp>
      <p:sp>
        <p:nvSpPr>
          <p:cNvPr id="203" name="Text 101">
            <a:extLst>
              <a:ext uri="{FF2B5EF4-FFF2-40B4-BE49-F238E27FC236}">
                <a16:creationId xmlns:a16="http://schemas.microsoft.com/office/drawing/2014/main" id="{D21506DB-4205-8805-A876-D89890AB24D2}"/>
              </a:ext>
            </a:extLst>
          </p:cNvPr>
          <p:cNvSpPr/>
          <p:nvPr/>
        </p:nvSpPr>
        <p:spPr>
          <a:xfrm>
            <a:off x="5127665" y="7102197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7890.6</a:t>
            </a:r>
            <a:endParaRPr lang="en-US" sz="1050" dirty="0"/>
          </a:p>
        </p:txBody>
      </p:sp>
      <p:sp>
        <p:nvSpPr>
          <p:cNvPr id="204" name="Text 102">
            <a:extLst>
              <a:ext uri="{FF2B5EF4-FFF2-40B4-BE49-F238E27FC236}">
                <a16:creationId xmlns:a16="http://schemas.microsoft.com/office/drawing/2014/main" id="{48F3BDA3-E822-0D41-3AE1-7A127725E50D}"/>
              </a:ext>
            </a:extLst>
          </p:cNvPr>
          <p:cNvSpPr/>
          <p:nvPr/>
        </p:nvSpPr>
        <p:spPr>
          <a:xfrm>
            <a:off x="6439257" y="7102197"/>
            <a:ext cx="128158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36802</a:t>
            </a:r>
            <a:endParaRPr lang="en-US" sz="1050" dirty="0"/>
          </a:p>
        </p:txBody>
      </p:sp>
      <p:sp>
        <p:nvSpPr>
          <p:cNvPr id="205" name="Text 103">
            <a:extLst>
              <a:ext uri="{FF2B5EF4-FFF2-40B4-BE49-F238E27FC236}">
                <a16:creationId xmlns:a16="http://schemas.microsoft.com/office/drawing/2014/main" id="{DEE034BF-25A7-B28D-2E9C-A3CAE11A996B}"/>
              </a:ext>
            </a:extLst>
          </p:cNvPr>
          <p:cNvSpPr/>
          <p:nvPr/>
        </p:nvSpPr>
        <p:spPr>
          <a:xfrm>
            <a:off x="8006596" y="7102197"/>
            <a:ext cx="125277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4.67</a:t>
            </a:r>
            <a:endParaRPr lang="en-US" sz="1050" dirty="0"/>
          </a:p>
        </p:txBody>
      </p:sp>
      <p:sp>
        <p:nvSpPr>
          <p:cNvPr id="206" name="Text 104">
            <a:extLst>
              <a:ext uri="{FF2B5EF4-FFF2-40B4-BE49-F238E27FC236}">
                <a16:creationId xmlns:a16="http://schemas.microsoft.com/office/drawing/2014/main" id="{394A354F-C709-5A34-B62C-278C2FB34328}"/>
              </a:ext>
            </a:extLst>
          </p:cNvPr>
          <p:cNvSpPr/>
          <p:nvPr/>
        </p:nvSpPr>
        <p:spPr>
          <a:xfrm>
            <a:off x="9545122" y="7102197"/>
            <a:ext cx="102584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50" dirty="0"/>
              <a:t>⚠️</a:t>
            </a:r>
            <a:r>
              <a:rPr lang="zh-CN" altLang="en-US" sz="1050" dirty="0"/>
              <a:t> </a:t>
            </a: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WATCHLIST</a:t>
            </a:r>
            <a:endParaRPr lang="en-US" sz="1050" dirty="0"/>
          </a:p>
        </p:txBody>
      </p:sp>
      <p:sp>
        <p:nvSpPr>
          <p:cNvPr id="207" name="Text 105">
            <a:extLst>
              <a:ext uri="{FF2B5EF4-FFF2-40B4-BE49-F238E27FC236}">
                <a16:creationId xmlns:a16="http://schemas.microsoft.com/office/drawing/2014/main" id="{5153DCAA-5775-361C-B435-6A5FB1AD2268}"/>
              </a:ext>
            </a:extLst>
          </p:cNvPr>
          <p:cNvSpPr/>
          <p:nvPr/>
        </p:nvSpPr>
        <p:spPr>
          <a:xfrm>
            <a:off x="10856714" y="7102197"/>
            <a:ext cx="2877741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ROI ok, Spend ≈ borderline, Uncertainty &gt; 1.5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2584</Words>
  <Application>Microsoft Macintosh PowerPoint</Application>
  <PresentationFormat>Custom</PresentationFormat>
  <Paragraphs>608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Barlow</vt:lpstr>
      <vt:lpstr>Montserrat</vt:lpstr>
      <vt:lpstr>Montserrat Medium</vt:lpstr>
      <vt:lpstr>Arial</vt:lpstr>
      <vt:lpstr>Barlow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Jiaman Li</cp:lastModifiedBy>
  <cp:revision>41</cp:revision>
  <dcterms:created xsi:type="dcterms:W3CDTF">2025-06-20T18:42:12Z</dcterms:created>
  <dcterms:modified xsi:type="dcterms:W3CDTF">2025-07-09T19:44:20Z</dcterms:modified>
</cp:coreProperties>
</file>